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6" r:id="rId1"/>
  </p:sldMasterIdLst>
  <p:notesMasterIdLst>
    <p:notesMasterId r:id="rId27"/>
  </p:notesMasterIdLst>
  <p:handoutMasterIdLst>
    <p:handoutMasterId r:id="rId28"/>
  </p:handoutMasterIdLst>
  <p:sldIdLst>
    <p:sldId id="256" r:id="rId2"/>
    <p:sldId id="281" r:id="rId3"/>
    <p:sldId id="266" r:id="rId4"/>
    <p:sldId id="267" r:id="rId5"/>
    <p:sldId id="268" r:id="rId6"/>
    <p:sldId id="269" r:id="rId7"/>
    <p:sldId id="295" r:id="rId8"/>
    <p:sldId id="271" r:id="rId9"/>
    <p:sldId id="273" r:id="rId10"/>
    <p:sldId id="296" r:id="rId11"/>
    <p:sldId id="275" r:id="rId12"/>
    <p:sldId id="278" r:id="rId13"/>
    <p:sldId id="272" r:id="rId14"/>
    <p:sldId id="277" r:id="rId15"/>
    <p:sldId id="290" r:id="rId16"/>
    <p:sldId id="274" r:id="rId17"/>
    <p:sldId id="276" r:id="rId18"/>
    <p:sldId id="289" r:id="rId19"/>
    <p:sldId id="279" r:id="rId20"/>
    <p:sldId id="280" r:id="rId21"/>
    <p:sldId id="283" r:id="rId22"/>
    <p:sldId id="285" r:id="rId23"/>
    <p:sldId id="287" r:id="rId24"/>
    <p:sldId id="260" r:id="rId25"/>
    <p:sldId id="288" r:id="rId2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85" autoAdjust="0"/>
    <p:restoredTop sz="94707" autoAdjust="0"/>
  </p:normalViewPr>
  <p:slideViewPr>
    <p:cSldViewPr>
      <p:cViewPr varScale="1">
        <p:scale>
          <a:sx n="105" d="100"/>
          <a:sy n="105" d="100"/>
        </p:scale>
        <p:origin x="181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12"/>
    </p:cViewPr>
  </p:sorterViewPr>
  <p:notesViewPr>
    <p:cSldViewPr>
      <p:cViewPr varScale="1">
        <p:scale>
          <a:sx n="89" d="100"/>
          <a:sy n="89" d="100"/>
        </p:scale>
        <p:origin x="166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7841" cy="464820"/>
          </a:xfrm>
          <a:prstGeom prst="rect">
            <a:avLst/>
          </a:prstGeom>
          <a:noFill/>
          <a:ln w="9525">
            <a:noFill/>
            <a:miter lim="800000"/>
            <a:headEnd/>
            <a:tailEnd/>
          </a:ln>
          <a:effectLst/>
        </p:spPr>
        <p:txBody>
          <a:bodyPr vert="horz" wrap="square" lIns="93169" tIns="46585" rIns="93169" bIns="46585" numCol="1" anchor="t" anchorCtr="0" compatLnSpc="1">
            <a:prstTxWarp prst="textNoShape">
              <a:avLst/>
            </a:prstTxWarp>
          </a:bodyPr>
          <a:lstStyle>
            <a:lvl1pPr eaLnBrk="1" hangingPunct="1">
              <a:defRPr sz="1200"/>
            </a:lvl1pPr>
          </a:lstStyle>
          <a:p>
            <a:endParaRPr lang="en-US"/>
          </a:p>
        </p:txBody>
      </p:sp>
      <p:sp>
        <p:nvSpPr>
          <p:cNvPr id="23555" name="Rectangle 3"/>
          <p:cNvSpPr>
            <a:spLocks noGrp="1" noChangeArrowheads="1"/>
          </p:cNvSpPr>
          <p:nvPr>
            <p:ph type="dt" sz="quarter" idx="1"/>
          </p:nvPr>
        </p:nvSpPr>
        <p:spPr bwMode="auto">
          <a:xfrm>
            <a:off x="3970937" y="0"/>
            <a:ext cx="3037841" cy="464820"/>
          </a:xfrm>
          <a:prstGeom prst="rect">
            <a:avLst/>
          </a:prstGeom>
          <a:noFill/>
          <a:ln w="9525">
            <a:noFill/>
            <a:miter lim="800000"/>
            <a:headEnd/>
            <a:tailEnd/>
          </a:ln>
          <a:effectLst/>
        </p:spPr>
        <p:txBody>
          <a:bodyPr vert="horz" wrap="square" lIns="93169" tIns="46585" rIns="93169" bIns="46585" numCol="1" anchor="t" anchorCtr="0" compatLnSpc="1">
            <a:prstTxWarp prst="textNoShape">
              <a:avLst/>
            </a:prstTxWarp>
          </a:bodyPr>
          <a:lstStyle>
            <a:lvl1pPr algn="r" eaLnBrk="1" hangingPunct="1">
              <a:defRPr sz="1200"/>
            </a:lvl1pPr>
          </a:lstStyle>
          <a:p>
            <a:endParaRPr lang="en-US"/>
          </a:p>
        </p:txBody>
      </p:sp>
      <p:sp>
        <p:nvSpPr>
          <p:cNvPr id="23556" name="Rectangle 4"/>
          <p:cNvSpPr>
            <a:spLocks noGrp="1" noChangeArrowheads="1"/>
          </p:cNvSpPr>
          <p:nvPr>
            <p:ph type="ftr" sz="quarter" idx="2"/>
          </p:nvPr>
        </p:nvSpPr>
        <p:spPr bwMode="auto">
          <a:xfrm>
            <a:off x="0" y="8829966"/>
            <a:ext cx="3037841" cy="464820"/>
          </a:xfrm>
          <a:prstGeom prst="rect">
            <a:avLst/>
          </a:prstGeom>
          <a:noFill/>
          <a:ln w="9525">
            <a:noFill/>
            <a:miter lim="800000"/>
            <a:headEnd/>
            <a:tailEnd/>
          </a:ln>
          <a:effectLst/>
        </p:spPr>
        <p:txBody>
          <a:bodyPr vert="horz" wrap="square" lIns="93169" tIns="46585" rIns="93169" bIns="46585" numCol="1" anchor="b" anchorCtr="0" compatLnSpc="1">
            <a:prstTxWarp prst="textNoShape">
              <a:avLst/>
            </a:prstTxWarp>
          </a:bodyPr>
          <a:lstStyle>
            <a:lvl1pPr eaLnBrk="1" hangingPunct="1">
              <a:defRPr sz="1200"/>
            </a:lvl1pPr>
          </a:lstStyle>
          <a:p>
            <a:endParaRPr lang="en-US"/>
          </a:p>
        </p:txBody>
      </p:sp>
      <p:sp>
        <p:nvSpPr>
          <p:cNvPr id="23557" name="Rectangle 5"/>
          <p:cNvSpPr>
            <a:spLocks noGrp="1" noChangeArrowheads="1"/>
          </p:cNvSpPr>
          <p:nvPr>
            <p:ph type="sldNum" sz="quarter" idx="3"/>
          </p:nvPr>
        </p:nvSpPr>
        <p:spPr bwMode="auto">
          <a:xfrm>
            <a:off x="3970937" y="8829966"/>
            <a:ext cx="3037841" cy="464820"/>
          </a:xfrm>
          <a:prstGeom prst="rect">
            <a:avLst/>
          </a:prstGeom>
          <a:noFill/>
          <a:ln w="9525">
            <a:noFill/>
            <a:miter lim="800000"/>
            <a:headEnd/>
            <a:tailEnd/>
          </a:ln>
          <a:effectLst/>
        </p:spPr>
        <p:txBody>
          <a:bodyPr vert="horz" wrap="square" lIns="93169" tIns="46585" rIns="93169" bIns="46585" numCol="1" anchor="b" anchorCtr="0" compatLnSpc="1">
            <a:prstTxWarp prst="textNoShape">
              <a:avLst/>
            </a:prstTxWarp>
          </a:bodyPr>
          <a:lstStyle>
            <a:lvl1pPr algn="r" eaLnBrk="1" hangingPunct="1">
              <a:defRPr sz="1200"/>
            </a:lvl1pPr>
          </a:lstStyle>
          <a:p>
            <a:fld id="{2C490ECF-4315-483F-9B76-EAAA9D5DA7A2}" type="slidenum">
              <a:rPr lang="en-US"/>
              <a:pPr/>
              <a:t>‹#›</a:t>
            </a:fld>
            <a:endParaRPr lang="en-US"/>
          </a:p>
        </p:txBody>
      </p:sp>
    </p:spTree>
    <p:extLst>
      <p:ext uri="{BB962C8B-B14F-4D97-AF65-F5344CB8AC3E}">
        <p14:creationId xmlns:p14="http://schemas.microsoft.com/office/powerpoint/2010/main" val="3293774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37841" cy="464820"/>
          </a:xfrm>
          <a:prstGeom prst="rect">
            <a:avLst/>
          </a:prstGeom>
          <a:noFill/>
          <a:ln w="9525">
            <a:noFill/>
            <a:miter lim="800000"/>
            <a:headEnd/>
            <a:tailEnd/>
          </a:ln>
          <a:effectLst/>
        </p:spPr>
        <p:txBody>
          <a:bodyPr vert="horz" wrap="square" lIns="93169" tIns="46585" rIns="93169" bIns="46585" numCol="1" anchor="t" anchorCtr="0" compatLnSpc="1">
            <a:prstTxWarp prst="textNoShape">
              <a:avLst/>
            </a:prstTxWarp>
          </a:bodyPr>
          <a:lstStyle>
            <a:lvl1pPr eaLnBrk="1" hangingPunct="1">
              <a:defRPr sz="1200"/>
            </a:lvl1pPr>
          </a:lstStyle>
          <a:p>
            <a:endParaRPr lang="en-US"/>
          </a:p>
        </p:txBody>
      </p:sp>
      <p:sp>
        <p:nvSpPr>
          <p:cNvPr id="27651" name="Rectangle 3"/>
          <p:cNvSpPr>
            <a:spLocks noGrp="1" noChangeArrowheads="1"/>
          </p:cNvSpPr>
          <p:nvPr>
            <p:ph type="dt" idx="1"/>
          </p:nvPr>
        </p:nvSpPr>
        <p:spPr bwMode="auto">
          <a:xfrm>
            <a:off x="3970937" y="0"/>
            <a:ext cx="3037841" cy="464820"/>
          </a:xfrm>
          <a:prstGeom prst="rect">
            <a:avLst/>
          </a:prstGeom>
          <a:noFill/>
          <a:ln w="9525">
            <a:noFill/>
            <a:miter lim="800000"/>
            <a:headEnd/>
            <a:tailEnd/>
          </a:ln>
          <a:effectLst/>
        </p:spPr>
        <p:txBody>
          <a:bodyPr vert="horz" wrap="square" lIns="93169" tIns="46585" rIns="93169" bIns="46585" numCol="1" anchor="t" anchorCtr="0" compatLnSpc="1">
            <a:prstTxWarp prst="textNoShape">
              <a:avLst/>
            </a:prstTxWarp>
          </a:bodyPr>
          <a:lstStyle>
            <a:lvl1pPr algn="r" eaLnBrk="1" hangingPunct="1">
              <a:defRPr sz="1200"/>
            </a:lvl1pPr>
          </a:lstStyle>
          <a:p>
            <a:endParaRPr lang="en-US"/>
          </a:p>
        </p:txBody>
      </p:sp>
      <p:sp>
        <p:nvSpPr>
          <p:cNvPr id="27652" name="Rectangle 4"/>
          <p:cNvSpPr>
            <a:spLocks noGrp="1" noRot="1" noChangeAspect="1" noChangeArrowheads="1" noTextEdit="1"/>
          </p:cNvSpPr>
          <p:nvPr>
            <p:ph type="sldImg" idx="2"/>
          </p:nvPr>
        </p:nvSpPr>
        <p:spPr bwMode="auto">
          <a:xfrm>
            <a:off x="1182688" y="698500"/>
            <a:ext cx="4645025" cy="3484563"/>
          </a:xfrm>
          <a:prstGeom prst="rect">
            <a:avLst/>
          </a:prstGeom>
          <a:noFill/>
          <a:ln w="9525">
            <a:solidFill>
              <a:srgbClr val="000000"/>
            </a:solidFill>
            <a:miter lim="800000"/>
            <a:headEnd/>
            <a:tailEnd/>
          </a:ln>
          <a:effectLst/>
        </p:spPr>
      </p:sp>
      <p:sp>
        <p:nvSpPr>
          <p:cNvPr id="27653" name="Rectangle 5"/>
          <p:cNvSpPr>
            <a:spLocks noGrp="1" noChangeArrowheads="1"/>
          </p:cNvSpPr>
          <p:nvPr>
            <p:ph type="body" sz="quarter" idx="3"/>
          </p:nvPr>
        </p:nvSpPr>
        <p:spPr bwMode="auto">
          <a:xfrm>
            <a:off x="701041" y="4415791"/>
            <a:ext cx="5608320" cy="4183380"/>
          </a:xfrm>
          <a:prstGeom prst="rect">
            <a:avLst/>
          </a:prstGeom>
          <a:noFill/>
          <a:ln w="9525">
            <a:noFill/>
            <a:miter lim="800000"/>
            <a:headEnd/>
            <a:tailEnd/>
          </a:ln>
          <a:effectLst/>
        </p:spPr>
        <p:txBody>
          <a:bodyPr vert="horz" wrap="square" lIns="93169" tIns="46585" rIns="93169" bIns="4658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54" name="Rectangle 6"/>
          <p:cNvSpPr>
            <a:spLocks noGrp="1" noChangeArrowheads="1"/>
          </p:cNvSpPr>
          <p:nvPr>
            <p:ph type="ftr" sz="quarter" idx="4"/>
          </p:nvPr>
        </p:nvSpPr>
        <p:spPr bwMode="auto">
          <a:xfrm>
            <a:off x="0" y="8829966"/>
            <a:ext cx="3037841" cy="464820"/>
          </a:xfrm>
          <a:prstGeom prst="rect">
            <a:avLst/>
          </a:prstGeom>
          <a:noFill/>
          <a:ln w="9525">
            <a:noFill/>
            <a:miter lim="800000"/>
            <a:headEnd/>
            <a:tailEnd/>
          </a:ln>
          <a:effectLst/>
        </p:spPr>
        <p:txBody>
          <a:bodyPr vert="horz" wrap="square" lIns="93169" tIns="46585" rIns="93169" bIns="46585" numCol="1" anchor="b" anchorCtr="0" compatLnSpc="1">
            <a:prstTxWarp prst="textNoShape">
              <a:avLst/>
            </a:prstTxWarp>
          </a:bodyPr>
          <a:lstStyle>
            <a:lvl1pPr eaLnBrk="1" hangingPunct="1">
              <a:defRPr sz="1200"/>
            </a:lvl1pPr>
          </a:lstStyle>
          <a:p>
            <a:endParaRPr lang="en-US"/>
          </a:p>
        </p:txBody>
      </p:sp>
      <p:sp>
        <p:nvSpPr>
          <p:cNvPr id="27655" name="Rectangle 7"/>
          <p:cNvSpPr>
            <a:spLocks noGrp="1" noChangeArrowheads="1"/>
          </p:cNvSpPr>
          <p:nvPr>
            <p:ph type="sldNum" sz="quarter" idx="5"/>
          </p:nvPr>
        </p:nvSpPr>
        <p:spPr bwMode="auto">
          <a:xfrm>
            <a:off x="3970937" y="8829966"/>
            <a:ext cx="3037841" cy="464820"/>
          </a:xfrm>
          <a:prstGeom prst="rect">
            <a:avLst/>
          </a:prstGeom>
          <a:noFill/>
          <a:ln w="9525">
            <a:noFill/>
            <a:miter lim="800000"/>
            <a:headEnd/>
            <a:tailEnd/>
          </a:ln>
          <a:effectLst/>
        </p:spPr>
        <p:txBody>
          <a:bodyPr vert="horz" wrap="square" lIns="93169" tIns="46585" rIns="93169" bIns="46585" numCol="1" anchor="b" anchorCtr="0" compatLnSpc="1">
            <a:prstTxWarp prst="textNoShape">
              <a:avLst/>
            </a:prstTxWarp>
          </a:bodyPr>
          <a:lstStyle>
            <a:lvl1pPr algn="r" eaLnBrk="1" hangingPunct="1">
              <a:defRPr sz="1200"/>
            </a:lvl1pPr>
          </a:lstStyle>
          <a:p>
            <a:fld id="{37919E21-D16E-4162-89EB-9558A4E66636}" type="slidenum">
              <a:rPr lang="en-US"/>
              <a:pPr/>
              <a:t>‹#›</a:t>
            </a:fld>
            <a:endParaRPr lang="en-US"/>
          </a:p>
        </p:txBody>
      </p:sp>
    </p:spTree>
    <p:extLst>
      <p:ext uri="{BB962C8B-B14F-4D97-AF65-F5344CB8AC3E}">
        <p14:creationId xmlns:p14="http://schemas.microsoft.com/office/powerpoint/2010/main" val="327911997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919E21-D16E-4162-89EB-9558A4E66636}" type="slidenum">
              <a:rPr lang="en-US" smtClean="0"/>
              <a:pPr/>
              <a:t>1</a:t>
            </a:fld>
            <a:endParaRPr lang="en-US"/>
          </a:p>
        </p:txBody>
      </p:sp>
    </p:spTree>
    <p:extLst>
      <p:ext uri="{BB962C8B-B14F-4D97-AF65-F5344CB8AC3E}">
        <p14:creationId xmlns:p14="http://schemas.microsoft.com/office/powerpoint/2010/main" val="4071018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7</a:t>
            </a:r>
          </a:p>
        </p:txBody>
      </p:sp>
      <p:sp>
        <p:nvSpPr>
          <p:cNvPr id="4" name="Slide Number Placeholder 3"/>
          <p:cNvSpPr>
            <a:spLocks noGrp="1"/>
          </p:cNvSpPr>
          <p:nvPr>
            <p:ph type="sldNum" sz="quarter" idx="5"/>
          </p:nvPr>
        </p:nvSpPr>
        <p:spPr/>
        <p:txBody>
          <a:bodyPr/>
          <a:lstStyle/>
          <a:p>
            <a:fld id="{37919E21-D16E-4162-89EB-9558A4E66636}" type="slidenum">
              <a:rPr lang="en-US" smtClean="0"/>
              <a:pPr/>
              <a:t>11</a:t>
            </a:fld>
            <a:endParaRPr lang="en-US"/>
          </a:p>
        </p:txBody>
      </p:sp>
    </p:spTree>
    <p:extLst>
      <p:ext uri="{BB962C8B-B14F-4D97-AF65-F5344CB8AC3E}">
        <p14:creationId xmlns:p14="http://schemas.microsoft.com/office/powerpoint/2010/main" val="1151190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7</a:t>
            </a:r>
          </a:p>
          <a:p>
            <a:r>
              <a:rPr lang="en-US" dirty="0"/>
              <a:t>August time sheet due in September</a:t>
            </a:r>
          </a:p>
        </p:txBody>
      </p:sp>
      <p:sp>
        <p:nvSpPr>
          <p:cNvPr id="4" name="Slide Number Placeholder 3"/>
          <p:cNvSpPr>
            <a:spLocks noGrp="1"/>
          </p:cNvSpPr>
          <p:nvPr>
            <p:ph type="sldNum" sz="quarter" idx="5"/>
          </p:nvPr>
        </p:nvSpPr>
        <p:spPr/>
        <p:txBody>
          <a:bodyPr/>
          <a:lstStyle/>
          <a:p>
            <a:fld id="{37919E21-D16E-4162-89EB-9558A4E66636}" type="slidenum">
              <a:rPr lang="en-US" smtClean="0"/>
              <a:pPr/>
              <a:t>12</a:t>
            </a:fld>
            <a:endParaRPr lang="en-US"/>
          </a:p>
        </p:txBody>
      </p:sp>
    </p:spTree>
    <p:extLst>
      <p:ext uri="{BB962C8B-B14F-4D97-AF65-F5344CB8AC3E}">
        <p14:creationId xmlns:p14="http://schemas.microsoft.com/office/powerpoint/2010/main" val="1572138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7 </a:t>
            </a:r>
          </a:p>
        </p:txBody>
      </p:sp>
      <p:sp>
        <p:nvSpPr>
          <p:cNvPr id="4" name="Slide Number Placeholder 3"/>
          <p:cNvSpPr>
            <a:spLocks noGrp="1"/>
          </p:cNvSpPr>
          <p:nvPr>
            <p:ph type="sldNum" sz="quarter" idx="5"/>
          </p:nvPr>
        </p:nvSpPr>
        <p:spPr/>
        <p:txBody>
          <a:bodyPr/>
          <a:lstStyle/>
          <a:p>
            <a:fld id="{37919E21-D16E-4162-89EB-9558A4E66636}" type="slidenum">
              <a:rPr lang="en-US" smtClean="0"/>
              <a:pPr/>
              <a:t>13</a:t>
            </a:fld>
            <a:endParaRPr lang="en-US"/>
          </a:p>
        </p:txBody>
      </p:sp>
    </p:spTree>
    <p:extLst>
      <p:ext uri="{BB962C8B-B14F-4D97-AF65-F5344CB8AC3E}">
        <p14:creationId xmlns:p14="http://schemas.microsoft.com/office/powerpoint/2010/main" val="1267212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8</a:t>
            </a:r>
          </a:p>
        </p:txBody>
      </p:sp>
      <p:sp>
        <p:nvSpPr>
          <p:cNvPr id="4" name="Slide Number Placeholder 3"/>
          <p:cNvSpPr>
            <a:spLocks noGrp="1"/>
          </p:cNvSpPr>
          <p:nvPr>
            <p:ph type="sldNum" sz="quarter" idx="5"/>
          </p:nvPr>
        </p:nvSpPr>
        <p:spPr/>
        <p:txBody>
          <a:bodyPr/>
          <a:lstStyle/>
          <a:p>
            <a:fld id="{37919E21-D16E-4162-89EB-9558A4E66636}" type="slidenum">
              <a:rPr lang="en-US" smtClean="0"/>
              <a:pPr/>
              <a:t>14</a:t>
            </a:fld>
            <a:endParaRPr lang="en-US"/>
          </a:p>
        </p:txBody>
      </p:sp>
    </p:spTree>
    <p:extLst>
      <p:ext uri="{BB962C8B-B14F-4D97-AF65-F5344CB8AC3E}">
        <p14:creationId xmlns:p14="http://schemas.microsoft.com/office/powerpoint/2010/main" val="2268992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8 – Mention Vaping – New consequences – 5 days OSS – will be removed from WBL</a:t>
            </a:r>
          </a:p>
        </p:txBody>
      </p:sp>
      <p:sp>
        <p:nvSpPr>
          <p:cNvPr id="4" name="Slide Number Placeholder 3"/>
          <p:cNvSpPr>
            <a:spLocks noGrp="1"/>
          </p:cNvSpPr>
          <p:nvPr>
            <p:ph type="sldNum" sz="quarter" idx="5"/>
          </p:nvPr>
        </p:nvSpPr>
        <p:spPr/>
        <p:txBody>
          <a:bodyPr/>
          <a:lstStyle/>
          <a:p>
            <a:fld id="{37919E21-D16E-4162-89EB-9558A4E66636}" type="slidenum">
              <a:rPr lang="en-US" smtClean="0"/>
              <a:pPr/>
              <a:t>15</a:t>
            </a:fld>
            <a:endParaRPr lang="en-US"/>
          </a:p>
        </p:txBody>
      </p:sp>
    </p:spTree>
    <p:extLst>
      <p:ext uri="{BB962C8B-B14F-4D97-AF65-F5344CB8AC3E}">
        <p14:creationId xmlns:p14="http://schemas.microsoft.com/office/powerpoint/2010/main" val="3645976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9</a:t>
            </a:r>
          </a:p>
        </p:txBody>
      </p:sp>
      <p:sp>
        <p:nvSpPr>
          <p:cNvPr id="4" name="Slide Number Placeholder 3"/>
          <p:cNvSpPr>
            <a:spLocks noGrp="1"/>
          </p:cNvSpPr>
          <p:nvPr>
            <p:ph type="sldNum" sz="quarter" idx="5"/>
          </p:nvPr>
        </p:nvSpPr>
        <p:spPr/>
        <p:txBody>
          <a:bodyPr/>
          <a:lstStyle/>
          <a:p>
            <a:fld id="{37919E21-D16E-4162-89EB-9558A4E66636}" type="slidenum">
              <a:rPr lang="en-US" smtClean="0"/>
              <a:pPr/>
              <a:t>16</a:t>
            </a:fld>
            <a:endParaRPr lang="en-US"/>
          </a:p>
        </p:txBody>
      </p:sp>
    </p:spTree>
    <p:extLst>
      <p:ext uri="{BB962C8B-B14F-4D97-AF65-F5344CB8AC3E}">
        <p14:creationId xmlns:p14="http://schemas.microsoft.com/office/powerpoint/2010/main" val="3591190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August assignment will be completed during the first days of school before you are approved to leave </a:t>
            </a:r>
          </a:p>
        </p:txBody>
      </p:sp>
      <p:sp>
        <p:nvSpPr>
          <p:cNvPr id="4" name="Slide Number Placeholder 3"/>
          <p:cNvSpPr>
            <a:spLocks noGrp="1"/>
          </p:cNvSpPr>
          <p:nvPr>
            <p:ph type="sldNum" sz="quarter" idx="5"/>
          </p:nvPr>
        </p:nvSpPr>
        <p:spPr/>
        <p:txBody>
          <a:bodyPr/>
          <a:lstStyle/>
          <a:p>
            <a:fld id="{37919E21-D16E-4162-89EB-9558A4E66636}" type="slidenum">
              <a:rPr lang="en-US" smtClean="0"/>
              <a:pPr/>
              <a:t>17</a:t>
            </a:fld>
            <a:endParaRPr lang="en-US"/>
          </a:p>
        </p:txBody>
      </p:sp>
    </p:spTree>
    <p:extLst>
      <p:ext uri="{BB962C8B-B14F-4D97-AF65-F5344CB8AC3E}">
        <p14:creationId xmlns:p14="http://schemas.microsoft.com/office/powerpoint/2010/main" val="224577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Assignments are based on </a:t>
            </a:r>
            <a:r>
              <a:rPr lang="en-US" dirty="0" err="1"/>
              <a:t>GeorgiaBEST</a:t>
            </a:r>
            <a:r>
              <a:rPr lang="en-US" dirty="0"/>
              <a:t> employability skills</a:t>
            </a:r>
          </a:p>
        </p:txBody>
      </p:sp>
      <p:sp>
        <p:nvSpPr>
          <p:cNvPr id="4" name="Slide Number Placeholder 3"/>
          <p:cNvSpPr>
            <a:spLocks noGrp="1"/>
          </p:cNvSpPr>
          <p:nvPr>
            <p:ph type="sldNum" sz="quarter" idx="5"/>
          </p:nvPr>
        </p:nvSpPr>
        <p:spPr/>
        <p:txBody>
          <a:bodyPr/>
          <a:lstStyle/>
          <a:p>
            <a:fld id="{37919E21-D16E-4162-89EB-9558A4E66636}" type="slidenum">
              <a:rPr lang="en-US" smtClean="0"/>
              <a:pPr/>
              <a:t>18</a:t>
            </a:fld>
            <a:endParaRPr lang="en-US"/>
          </a:p>
        </p:txBody>
      </p:sp>
    </p:spTree>
    <p:extLst>
      <p:ext uri="{BB962C8B-B14F-4D97-AF65-F5344CB8AC3E}">
        <p14:creationId xmlns:p14="http://schemas.microsoft.com/office/powerpoint/2010/main" val="875751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10</a:t>
            </a:r>
          </a:p>
        </p:txBody>
      </p:sp>
      <p:sp>
        <p:nvSpPr>
          <p:cNvPr id="4" name="Slide Number Placeholder 3"/>
          <p:cNvSpPr>
            <a:spLocks noGrp="1"/>
          </p:cNvSpPr>
          <p:nvPr>
            <p:ph type="sldNum" sz="quarter" idx="5"/>
          </p:nvPr>
        </p:nvSpPr>
        <p:spPr/>
        <p:txBody>
          <a:bodyPr/>
          <a:lstStyle/>
          <a:p>
            <a:fld id="{37919E21-D16E-4162-89EB-9558A4E66636}" type="slidenum">
              <a:rPr lang="en-US" smtClean="0"/>
              <a:pPr/>
              <a:t>19</a:t>
            </a:fld>
            <a:endParaRPr lang="en-US"/>
          </a:p>
        </p:txBody>
      </p:sp>
    </p:spTree>
    <p:extLst>
      <p:ext uri="{BB962C8B-B14F-4D97-AF65-F5344CB8AC3E}">
        <p14:creationId xmlns:p14="http://schemas.microsoft.com/office/powerpoint/2010/main" val="3019234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Sheets – see example for completion – do not turn in a wrinkled, damaged sheet – redo it before it is due</a:t>
            </a:r>
          </a:p>
          <a:p>
            <a:r>
              <a:rPr lang="en-US" dirty="0"/>
              <a:t>PARENTS DO NOT COMPLETE – THIS IS A SUMMATIVE GRADE</a:t>
            </a:r>
          </a:p>
          <a:p>
            <a:r>
              <a:rPr lang="en-US" dirty="0"/>
              <a:t>Students complete neatly – I must be able to read the numbers, names, etc.</a:t>
            </a:r>
          </a:p>
          <a:p>
            <a:r>
              <a:rPr lang="en-US" dirty="0"/>
              <a:t>If a blank does not apply – put a “dash”</a:t>
            </a:r>
          </a:p>
          <a:p>
            <a:r>
              <a:rPr lang="en-US" dirty="0"/>
              <a:t>You must answer all blanks – the only ones  that won’t apply would be a home phone or perhaps a parent email, etc.</a:t>
            </a:r>
          </a:p>
          <a:p>
            <a:r>
              <a:rPr lang="en-US" dirty="0"/>
              <a:t>Bottom of STUDENT-WORK INFO SHEET – MUST HAVE SIGNATURES AND PRINTED NAMES OF ANYONE WHO IS AUTHORIZED TO SIGN YOUR PAPERWORK</a:t>
            </a:r>
          </a:p>
          <a:p>
            <a:r>
              <a:rPr lang="en-US" dirty="0"/>
              <a:t>INTERNSHIP/VOLUNTEER – IF YOU ARE PAID – PUT AN X THROUGH THE TOP PART – EVERYONE MUST COMPLETE THE BOTTOM</a:t>
            </a:r>
          </a:p>
        </p:txBody>
      </p:sp>
      <p:sp>
        <p:nvSpPr>
          <p:cNvPr id="4" name="Slide Number Placeholder 3"/>
          <p:cNvSpPr>
            <a:spLocks noGrp="1"/>
          </p:cNvSpPr>
          <p:nvPr>
            <p:ph type="sldNum" sz="quarter" idx="5"/>
          </p:nvPr>
        </p:nvSpPr>
        <p:spPr/>
        <p:txBody>
          <a:bodyPr/>
          <a:lstStyle/>
          <a:p>
            <a:fld id="{37919E21-D16E-4162-89EB-9558A4E66636}" type="slidenum">
              <a:rPr lang="en-US" smtClean="0"/>
              <a:pPr/>
              <a:t>20</a:t>
            </a:fld>
            <a:endParaRPr lang="en-US"/>
          </a:p>
        </p:txBody>
      </p:sp>
    </p:spTree>
    <p:extLst>
      <p:ext uri="{BB962C8B-B14F-4D97-AF65-F5344CB8AC3E}">
        <p14:creationId xmlns:p14="http://schemas.microsoft.com/office/powerpoint/2010/main" val="2503399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5</a:t>
            </a:r>
          </a:p>
        </p:txBody>
      </p:sp>
      <p:sp>
        <p:nvSpPr>
          <p:cNvPr id="4" name="Slide Number Placeholder 3"/>
          <p:cNvSpPr>
            <a:spLocks noGrp="1"/>
          </p:cNvSpPr>
          <p:nvPr>
            <p:ph type="sldNum" sz="quarter" idx="5"/>
          </p:nvPr>
        </p:nvSpPr>
        <p:spPr/>
        <p:txBody>
          <a:bodyPr/>
          <a:lstStyle/>
          <a:p>
            <a:fld id="{37919E21-D16E-4162-89EB-9558A4E66636}" type="slidenum">
              <a:rPr lang="en-US" smtClean="0"/>
              <a:pPr/>
              <a:t>3</a:t>
            </a:fld>
            <a:endParaRPr lang="en-US"/>
          </a:p>
        </p:txBody>
      </p:sp>
    </p:spTree>
    <p:extLst>
      <p:ext uri="{BB962C8B-B14F-4D97-AF65-F5344CB8AC3E}">
        <p14:creationId xmlns:p14="http://schemas.microsoft.com/office/powerpoint/2010/main" val="3765159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919E21-D16E-4162-89EB-9558A4E66636}" type="slidenum">
              <a:rPr lang="en-US" smtClean="0"/>
              <a:pPr/>
              <a:t>21</a:t>
            </a:fld>
            <a:endParaRPr lang="en-US"/>
          </a:p>
        </p:txBody>
      </p:sp>
    </p:spTree>
    <p:extLst>
      <p:ext uri="{BB962C8B-B14F-4D97-AF65-F5344CB8AC3E}">
        <p14:creationId xmlns:p14="http://schemas.microsoft.com/office/powerpoint/2010/main" val="2596212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8D9FE1-4EAA-402F-AC78-1041B9604FC4}" type="slidenum">
              <a:rPr lang="en-US"/>
              <a:pPr/>
              <a:t>24</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r>
              <a:rPr lang="en-US" dirty="0"/>
              <a:t>Set up </a:t>
            </a:r>
            <a:r>
              <a:rPr lang="en-US" dirty="0" err="1"/>
              <a:t>OpenTime</a:t>
            </a:r>
            <a:r>
              <a:rPr lang="en-US" dirty="0"/>
              <a:t> Clock, REMIND, work on August assignment </a:t>
            </a:r>
          </a:p>
        </p:txBody>
      </p:sp>
    </p:spTree>
    <p:extLst>
      <p:ext uri="{BB962C8B-B14F-4D97-AF65-F5344CB8AC3E}">
        <p14:creationId xmlns:p14="http://schemas.microsoft.com/office/powerpoint/2010/main" val="1435903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5</a:t>
            </a:r>
          </a:p>
        </p:txBody>
      </p:sp>
      <p:sp>
        <p:nvSpPr>
          <p:cNvPr id="4" name="Slide Number Placeholder 3"/>
          <p:cNvSpPr>
            <a:spLocks noGrp="1"/>
          </p:cNvSpPr>
          <p:nvPr>
            <p:ph type="sldNum" sz="quarter" idx="10"/>
          </p:nvPr>
        </p:nvSpPr>
        <p:spPr/>
        <p:txBody>
          <a:bodyPr/>
          <a:lstStyle/>
          <a:p>
            <a:fld id="{37919E21-D16E-4162-89EB-9558A4E66636}" type="slidenum">
              <a:rPr lang="en-US" smtClean="0"/>
              <a:pPr/>
              <a:t>4</a:t>
            </a:fld>
            <a:endParaRPr lang="en-US"/>
          </a:p>
        </p:txBody>
      </p:sp>
    </p:spTree>
    <p:extLst>
      <p:ext uri="{BB962C8B-B14F-4D97-AF65-F5344CB8AC3E}">
        <p14:creationId xmlns:p14="http://schemas.microsoft.com/office/powerpoint/2010/main" val="871096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5</a:t>
            </a:r>
          </a:p>
          <a:p>
            <a:r>
              <a:rPr lang="en-US" dirty="0"/>
              <a:t>Find out when I go to visit that a student has either been fired or quit.</a:t>
            </a:r>
          </a:p>
        </p:txBody>
      </p:sp>
      <p:sp>
        <p:nvSpPr>
          <p:cNvPr id="4" name="Slide Number Placeholder 3"/>
          <p:cNvSpPr>
            <a:spLocks noGrp="1"/>
          </p:cNvSpPr>
          <p:nvPr>
            <p:ph type="sldNum" sz="quarter" idx="5"/>
          </p:nvPr>
        </p:nvSpPr>
        <p:spPr/>
        <p:txBody>
          <a:bodyPr/>
          <a:lstStyle/>
          <a:p>
            <a:fld id="{37919E21-D16E-4162-89EB-9558A4E66636}" type="slidenum">
              <a:rPr lang="en-US" smtClean="0"/>
              <a:pPr/>
              <a:t>5</a:t>
            </a:fld>
            <a:endParaRPr lang="en-US"/>
          </a:p>
        </p:txBody>
      </p:sp>
    </p:spTree>
    <p:extLst>
      <p:ext uri="{BB962C8B-B14F-4D97-AF65-F5344CB8AC3E}">
        <p14:creationId xmlns:p14="http://schemas.microsoft.com/office/powerpoint/2010/main" val="2644404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5</a:t>
            </a:r>
          </a:p>
        </p:txBody>
      </p:sp>
      <p:sp>
        <p:nvSpPr>
          <p:cNvPr id="4" name="Slide Number Placeholder 3"/>
          <p:cNvSpPr>
            <a:spLocks noGrp="1"/>
          </p:cNvSpPr>
          <p:nvPr>
            <p:ph type="sldNum" sz="quarter" idx="5"/>
          </p:nvPr>
        </p:nvSpPr>
        <p:spPr/>
        <p:txBody>
          <a:bodyPr/>
          <a:lstStyle/>
          <a:p>
            <a:fld id="{37919E21-D16E-4162-89EB-9558A4E66636}" type="slidenum">
              <a:rPr lang="en-US" smtClean="0"/>
              <a:pPr/>
              <a:t>6</a:t>
            </a:fld>
            <a:endParaRPr lang="en-US"/>
          </a:p>
        </p:txBody>
      </p:sp>
    </p:spTree>
    <p:extLst>
      <p:ext uri="{BB962C8B-B14F-4D97-AF65-F5344CB8AC3E}">
        <p14:creationId xmlns:p14="http://schemas.microsoft.com/office/powerpoint/2010/main" val="3509081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5</a:t>
            </a:r>
          </a:p>
        </p:txBody>
      </p:sp>
      <p:sp>
        <p:nvSpPr>
          <p:cNvPr id="4" name="Slide Number Placeholder 3"/>
          <p:cNvSpPr>
            <a:spLocks noGrp="1"/>
          </p:cNvSpPr>
          <p:nvPr>
            <p:ph type="sldNum" sz="quarter" idx="5"/>
          </p:nvPr>
        </p:nvSpPr>
        <p:spPr/>
        <p:txBody>
          <a:bodyPr/>
          <a:lstStyle/>
          <a:p>
            <a:fld id="{37919E21-D16E-4162-89EB-9558A4E66636}" type="slidenum">
              <a:rPr lang="en-US" smtClean="0"/>
              <a:pPr/>
              <a:t>7</a:t>
            </a:fld>
            <a:endParaRPr lang="en-US"/>
          </a:p>
        </p:txBody>
      </p:sp>
    </p:spTree>
    <p:extLst>
      <p:ext uri="{BB962C8B-B14F-4D97-AF65-F5344CB8AC3E}">
        <p14:creationId xmlns:p14="http://schemas.microsoft.com/office/powerpoint/2010/main" val="4236736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6</a:t>
            </a:r>
          </a:p>
        </p:txBody>
      </p:sp>
      <p:sp>
        <p:nvSpPr>
          <p:cNvPr id="4" name="Slide Number Placeholder 3"/>
          <p:cNvSpPr>
            <a:spLocks noGrp="1"/>
          </p:cNvSpPr>
          <p:nvPr>
            <p:ph type="sldNum" sz="quarter" idx="5"/>
          </p:nvPr>
        </p:nvSpPr>
        <p:spPr/>
        <p:txBody>
          <a:bodyPr/>
          <a:lstStyle/>
          <a:p>
            <a:fld id="{37919E21-D16E-4162-89EB-9558A4E66636}" type="slidenum">
              <a:rPr lang="en-US" smtClean="0"/>
              <a:pPr/>
              <a:t>8</a:t>
            </a:fld>
            <a:endParaRPr lang="en-US"/>
          </a:p>
        </p:txBody>
      </p:sp>
    </p:spTree>
    <p:extLst>
      <p:ext uri="{BB962C8B-B14F-4D97-AF65-F5344CB8AC3E}">
        <p14:creationId xmlns:p14="http://schemas.microsoft.com/office/powerpoint/2010/main" val="1211299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6</a:t>
            </a:r>
          </a:p>
        </p:txBody>
      </p:sp>
      <p:sp>
        <p:nvSpPr>
          <p:cNvPr id="4" name="Slide Number Placeholder 3"/>
          <p:cNvSpPr>
            <a:spLocks noGrp="1"/>
          </p:cNvSpPr>
          <p:nvPr>
            <p:ph type="sldNum" sz="quarter" idx="5"/>
          </p:nvPr>
        </p:nvSpPr>
        <p:spPr/>
        <p:txBody>
          <a:bodyPr/>
          <a:lstStyle/>
          <a:p>
            <a:fld id="{37919E21-D16E-4162-89EB-9558A4E66636}" type="slidenum">
              <a:rPr lang="en-US" smtClean="0"/>
              <a:pPr/>
              <a:t>9</a:t>
            </a:fld>
            <a:endParaRPr lang="en-US"/>
          </a:p>
        </p:txBody>
      </p:sp>
    </p:spTree>
    <p:extLst>
      <p:ext uri="{BB962C8B-B14F-4D97-AF65-F5344CB8AC3E}">
        <p14:creationId xmlns:p14="http://schemas.microsoft.com/office/powerpoint/2010/main" val="560337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6</a:t>
            </a:r>
          </a:p>
        </p:txBody>
      </p:sp>
      <p:sp>
        <p:nvSpPr>
          <p:cNvPr id="4" name="Slide Number Placeholder 3"/>
          <p:cNvSpPr>
            <a:spLocks noGrp="1"/>
          </p:cNvSpPr>
          <p:nvPr>
            <p:ph type="sldNum" sz="quarter" idx="5"/>
          </p:nvPr>
        </p:nvSpPr>
        <p:spPr/>
        <p:txBody>
          <a:bodyPr/>
          <a:lstStyle/>
          <a:p>
            <a:fld id="{37919E21-D16E-4162-89EB-9558A4E66636}" type="slidenum">
              <a:rPr lang="en-US" smtClean="0"/>
              <a:pPr/>
              <a:t>10</a:t>
            </a:fld>
            <a:endParaRPr lang="en-US"/>
          </a:p>
        </p:txBody>
      </p:sp>
    </p:spTree>
    <p:extLst>
      <p:ext uri="{BB962C8B-B14F-4D97-AF65-F5344CB8AC3E}">
        <p14:creationId xmlns:p14="http://schemas.microsoft.com/office/powerpoint/2010/main" val="23156731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5459" y="959313"/>
            <a:ext cx="5760741" cy="257189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1125459" y="3531205"/>
            <a:ext cx="5760741" cy="977621"/>
          </a:xfrm>
        </p:spPr>
        <p:txBody>
          <a:bodyPr tIns="91440" bIns="91440">
            <a:normAutofit/>
          </a:bodyPr>
          <a:lstStyle>
            <a:lvl1pPr marL="0" indent="0" algn="l">
              <a:buNone/>
              <a:defRPr sz="16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1125459" y="329308"/>
            <a:ext cx="3392144" cy="309201"/>
          </a:xfrm>
        </p:spPr>
        <p:txBody>
          <a:bodyPr/>
          <a:lstStyle/>
          <a:p>
            <a:endParaRPr lang="en-US"/>
          </a:p>
        </p:txBody>
      </p:sp>
      <p:sp>
        <p:nvSpPr>
          <p:cNvPr id="6" name="Slide Number Placeholder 5"/>
          <p:cNvSpPr>
            <a:spLocks noGrp="1"/>
          </p:cNvSpPr>
          <p:nvPr>
            <p:ph type="sldNum" sz="quarter" idx="12"/>
          </p:nvPr>
        </p:nvSpPr>
        <p:spPr>
          <a:xfrm>
            <a:off x="6886200" y="131730"/>
            <a:ext cx="802005" cy="503578"/>
          </a:xfrm>
        </p:spPr>
        <p:txBody>
          <a:bodyPr/>
          <a:lstStyle/>
          <a:p>
            <a:fld id="{48C952CB-8E78-42C4-AB1E-E16505DC421C}" type="slidenum">
              <a:rPr lang="en-US" smtClean="0"/>
              <a:pPr/>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2661772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FAD0F-9405-4ADC-8E74-C13A4F5F19AF}" type="slidenum">
              <a:rPr lang="en-US" smtClean="0"/>
              <a:pPr/>
              <a:t>‹#›</a:t>
            </a:fld>
            <a:endParaRPr lang="en-US"/>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1796733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6447" y="796298"/>
            <a:ext cx="1103027" cy="466256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11910" y="796298"/>
            <a:ext cx="5301095" cy="466256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A08E43-BDE9-4144-9D5E-A05141B58B98}" type="slidenum">
              <a:rPr lang="en-US" smtClean="0"/>
              <a:pPr/>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59215" b="36435"/>
          <a:stretch/>
        </p:blipFill>
        <p:spPr>
          <a:xfrm rot="5400000">
            <a:off x="5605390" y="3050294"/>
            <a:ext cx="4663440" cy="155448"/>
          </a:xfrm>
          <a:prstGeom prst="rect">
            <a:avLst/>
          </a:prstGeom>
          <a:noFill/>
          <a:ln>
            <a:noFill/>
          </a:ln>
        </p:spPr>
      </p:pic>
    </p:spTree>
    <p:extLst>
      <p:ext uri="{BB962C8B-B14F-4D97-AF65-F5344CB8AC3E}">
        <p14:creationId xmlns:p14="http://schemas.microsoft.com/office/powerpoint/2010/main" val="77558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B6B2E-3B28-4857-9E95-B9DBBB2E07D4}" type="slidenum">
              <a:rPr lang="en-US" smtClean="0"/>
              <a:pPr/>
              <a:t>‹#›</a:t>
            </a:fld>
            <a:endParaRPr lang="en-US"/>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729064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5459" y="1756130"/>
            <a:ext cx="5764142" cy="2050066"/>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125460" y="3806196"/>
            <a:ext cx="5764142" cy="1012929"/>
          </a:xfrm>
        </p:spPr>
        <p:txBody>
          <a:bodyPr tIns="91440">
            <a:normAutofit/>
          </a:bodyPr>
          <a:lstStyle>
            <a:lvl1pPr marL="0" indent="0" algn="l">
              <a:buNone/>
              <a:defRPr sz="20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DDCBA-4D07-4248-BB28-5BF12537E48D}" type="slidenum">
              <a:rPr lang="en-US" smtClean="0"/>
              <a:pPr/>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1860483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5459" y="959314"/>
            <a:ext cx="6564015" cy="104411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25459" y="2172548"/>
            <a:ext cx="3125871" cy="32789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63822" y="2172548"/>
            <a:ext cx="3125652" cy="32789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31EFF-101E-4550-9F52-A201080E11EC}" type="slidenum">
              <a:rPr lang="en-US" smtClean="0"/>
              <a:pPr/>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1798748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8652" y="959903"/>
            <a:ext cx="6571344" cy="10446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18131" y="2169094"/>
            <a:ext cx="3125766" cy="801943"/>
          </a:xfrm>
        </p:spPr>
        <p:txBody>
          <a:bodyPr anchor="b">
            <a:normAutofit/>
          </a:bodyPr>
          <a:lstStyle>
            <a:lvl1pPr marL="0" indent="0">
              <a:lnSpc>
                <a:spcPct val="100000"/>
              </a:lnSpc>
              <a:buNone/>
              <a:defRPr sz="2200" b="0"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118131" y="2973815"/>
            <a:ext cx="3125766" cy="24916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63822" y="2172548"/>
            <a:ext cx="3125652" cy="802237"/>
          </a:xfrm>
        </p:spPr>
        <p:txBody>
          <a:bodyPr anchor="b">
            <a:normAutofit/>
          </a:bodyPr>
          <a:lstStyle>
            <a:lvl1pPr marL="0" indent="0">
              <a:lnSpc>
                <a:spcPct val="100000"/>
              </a:lnSpc>
              <a:buNone/>
              <a:defRPr sz="2200" b="0"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563822" y="2971035"/>
            <a:ext cx="3125652" cy="24849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E6D613-2694-4A82-B894-D91D4715492C}" type="slidenum">
              <a:rPr lang="en-US" smtClean="0"/>
              <a:pPr/>
              <a:t>‹#›</a:t>
            </a:fld>
            <a:endParaRPr lang="en-US"/>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12099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C5A8FC-5A56-4907-ADC2-714C04342E35}" type="slidenum">
              <a:rPr lang="en-US" smtClean="0"/>
              <a:pPr/>
              <a:t>‹#›</a:t>
            </a:fld>
            <a:endParaRPr lang="en-US"/>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2513530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4F692F-9DC6-4221-86BF-A4AB66C081FB}" type="slidenum">
              <a:rPr lang="en-US" smtClean="0"/>
              <a:pPr/>
              <a:t>‹#›</a:t>
            </a:fld>
            <a:endParaRPr lang="en-US"/>
          </a:p>
        </p:txBody>
      </p:sp>
    </p:spTree>
    <p:extLst>
      <p:ext uri="{BB962C8B-B14F-4D97-AF65-F5344CB8AC3E}">
        <p14:creationId xmlns:p14="http://schemas.microsoft.com/office/powerpoint/2010/main" val="823938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041" y="959313"/>
            <a:ext cx="2425950" cy="224205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3859877" y="960890"/>
            <a:ext cx="3828178" cy="449691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4041"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C885E6-7DE4-4A58-AB91-19420A13ADCB}" type="slidenum">
              <a:rPr lang="en-US" smtClean="0"/>
              <a:pPr/>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2463194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4996501" y="482171"/>
            <a:ext cx="3511387" cy="5149101"/>
            <a:chOff x="4996501" y="482171"/>
            <a:chExt cx="3511387" cy="5149101"/>
          </a:xfrm>
        </p:grpSpPr>
        <p:sp>
          <p:nvSpPr>
            <p:cNvPr id="14" name="Rectangle 13"/>
            <p:cNvSpPr/>
            <p:nvPr/>
          </p:nvSpPr>
          <p:spPr>
            <a:xfrm>
              <a:off x="4996501" y="482171"/>
              <a:ext cx="3511387"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5312152" y="812506"/>
              <a:ext cx="2883013" cy="4479361"/>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32077" y="1129512"/>
            <a:ext cx="3386166" cy="1918487"/>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31420" y="3057166"/>
            <a:ext cx="3390817" cy="2092568"/>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1124592" y="5469857"/>
            <a:ext cx="3393977" cy="320123"/>
          </a:xfrm>
        </p:spPr>
        <p:txBody>
          <a:bodyPr/>
          <a:lstStyle>
            <a:lvl1pPr algn="l">
              <a:defRPr/>
            </a:lvl1pPr>
          </a:lstStyle>
          <a:p>
            <a:endParaRPr lang="en-US"/>
          </a:p>
        </p:txBody>
      </p:sp>
      <p:sp>
        <p:nvSpPr>
          <p:cNvPr id="6" name="Footer Placeholder 5"/>
          <p:cNvSpPr>
            <a:spLocks noGrp="1"/>
          </p:cNvSpPr>
          <p:nvPr>
            <p:ph type="ftr" sz="quarter" idx="11"/>
          </p:nvPr>
        </p:nvSpPr>
        <p:spPr>
          <a:xfrm>
            <a:off x="1125459" y="318641"/>
            <a:ext cx="2601032" cy="320931"/>
          </a:xfrm>
        </p:spPr>
        <p:txBody>
          <a:bodyPr/>
          <a:lstStyle/>
          <a:p>
            <a:endParaRPr lang="en-US"/>
          </a:p>
        </p:txBody>
      </p:sp>
      <p:sp>
        <p:nvSpPr>
          <p:cNvPr id="7" name="Slide Number Placeholder 6"/>
          <p:cNvSpPr>
            <a:spLocks noGrp="1"/>
          </p:cNvSpPr>
          <p:nvPr>
            <p:ph type="sldNum" sz="quarter" idx="12"/>
          </p:nvPr>
        </p:nvSpPr>
        <p:spPr>
          <a:xfrm>
            <a:off x="3726491" y="131730"/>
            <a:ext cx="795746" cy="503578"/>
          </a:xfrm>
        </p:spPr>
        <p:txBody>
          <a:bodyPr/>
          <a:lstStyle/>
          <a:p>
            <a:fld id="{6F5496AE-38EA-4124-9CF0-C9553F6D1630}" type="slidenum">
              <a:rPr lang="en-US" smtClean="0"/>
              <a:pPr/>
              <a:t>‹#›</a:t>
            </a:fld>
            <a:endParaRPr lang="en-US"/>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70363" b="36435"/>
          <a:stretch/>
        </p:blipFill>
        <p:spPr>
          <a:xfrm>
            <a:off x="1125460" y="643464"/>
            <a:ext cx="3392424" cy="155448"/>
          </a:xfrm>
          <a:prstGeom prst="rect">
            <a:avLst/>
          </a:prstGeom>
          <a:noFill/>
          <a:ln>
            <a:noFill/>
          </a:ln>
        </p:spPr>
      </p:pic>
    </p:spTree>
    <p:extLst>
      <p:ext uri="{BB962C8B-B14F-4D97-AF65-F5344CB8AC3E}">
        <p14:creationId xmlns:p14="http://schemas.microsoft.com/office/powerpoint/2010/main" val="4268279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19854"/>
            <a:ext cx="9144000" cy="742950"/>
          </a:xfrm>
          <a:prstGeom prst="rect">
            <a:avLst/>
          </a:prstGeom>
        </p:spPr>
      </p:pic>
      <p:sp>
        <p:nvSpPr>
          <p:cNvPr id="12" name="Rectangle 11"/>
          <p:cNvSpPr/>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p:cNvCxnSpPr/>
          <p:nvPr/>
        </p:nvCxnSpPr>
        <p:spPr>
          <a:xfrm>
            <a:off x="0" y="6121005"/>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28684" y="956172"/>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28684" y="2167385"/>
            <a:ext cx="6571343" cy="328863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21309" y="330371"/>
            <a:ext cx="2368292" cy="304938"/>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128684" y="329308"/>
            <a:ext cx="3388498"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893728" y="131730"/>
            <a:ext cx="795746" cy="503578"/>
          </a:xfrm>
          <a:prstGeom prst="rect">
            <a:avLst/>
          </a:prstGeom>
        </p:spPr>
        <p:txBody>
          <a:bodyPr vert="horz" lIns="91440" tIns="45720" rIns="91440" bIns="45720" rtlCol="0" anchor="t"/>
          <a:lstStyle>
            <a:lvl1pPr algn="r">
              <a:defRPr sz="2800">
                <a:solidFill>
                  <a:schemeClr val="accent1"/>
                </a:solidFill>
              </a:defRPr>
            </a:lvl1pPr>
          </a:lstStyle>
          <a:p>
            <a:fld id="{50B0A894-B066-4789-B9C5-10719F4F81FC}" type="slidenum">
              <a:rPr lang="en-US" smtClean="0"/>
              <a:pPr/>
              <a:t>‹#›</a:t>
            </a:fld>
            <a:endParaRPr lang="en-US"/>
          </a:p>
        </p:txBody>
      </p:sp>
    </p:spTree>
    <p:extLst>
      <p:ext uri="{BB962C8B-B14F-4D97-AF65-F5344CB8AC3E}">
        <p14:creationId xmlns:p14="http://schemas.microsoft.com/office/powerpoint/2010/main" val="1770685669"/>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audio" Target="../media/media2.m4a"/><Relationship Id="rId7" Type="http://schemas.openxmlformats.org/officeDocument/2006/relationships/image" Target="../media/image6.jpg"/><Relationship Id="rId12" Type="http://schemas.openxmlformats.org/officeDocument/2006/relationships/image" Target="../media/image11.jpeg"/><Relationship Id="rId2" Type="http://schemas.microsoft.com/office/2007/relationships/media" Target="../media/media2.m4a"/><Relationship Id="rId1" Type="http://schemas.openxmlformats.org/officeDocument/2006/relationships/themeOverride" Target="../theme/themeOverride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3.png"/><Relationship Id="rId10" Type="http://schemas.openxmlformats.org/officeDocument/2006/relationships/image" Target="../media/image9.jpg"/><Relationship Id="rId4" Type="http://schemas.openxmlformats.org/officeDocument/2006/relationships/slideLayout" Target="../slideLayouts/slideLayout2.xml"/><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3.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3.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3.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ctrTitle"/>
          </p:nvPr>
        </p:nvSpPr>
        <p:spPr>
          <a:xfrm>
            <a:off x="609600" y="838200"/>
            <a:ext cx="7543800" cy="1633326"/>
          </a:xfrm>
        </p:spPr>
        <p:txBody>
          <a:bodyPr>
            <a:normAutofit/>
          </a:bodyPr>
          <a:lstStyle/>
          <a:p>
            <a:pPr algn="ctr"/>
            <a:r>
              <a:rPr lang="en-US" sz="5600" cap="none" dirty="0">
                <a:solidFill>
                  <a:schemeClr val="tx2">
                    <a:lumMod val="90000"/>
                    <a:lumOff val="10000"/>
                  </a:schemeClr>
                </a:solidFill>
              </a:rPr>
              <a:t>Welcome 2024-2025</a:t>
            </a:r>
            <a:br>
              <a:rPr lang="en-US" sz="5600" cap="none" dirty="0">
                <a:solidFill>
                  <a:schemeClr val="tx2">
                    <a:lumMod val="90000"/>
                    <a:lumOff val="10000"/>
                  </a:schemeClr>
                </a:solidFill>
              </a:rPr>
            </a:br>
            <a:r>
              <a:rPr lang="en-US" sz="5600" cap="none" dirty="0">
                <a:solidFill>
                  <a:schemeClr val="tx2">
                    <a:lumMod val="90000"/>
                    <a:lumOff val="10000"/>
                  </a:schemeClr>
                </a:solidFill>
              </a:rPr>
              <a:t>WBL Students</a:t>
            </a:r>
          </a:p>
        </p:txBody>
      </p:sp>
      <p:pic>
        <p:nvPicPr>
          <p:cNvPr id="26" name="Audio 25">
            <a:hlinkClick r:id="" action="ppaction://media"/>
            <a:extLst>
              <a:ext uri="{FF2B5EF4-FFF2-40B4-BE49-F238E27FC236}">
                <a16:creationId xmlns:a16="http://schemas.microsoft.com/office/drawing/2014/main" id="{F215D51F-951D-090E-20A9-940D283C13C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pic>
        <p:nvPicPr>
          <p:cNvPr id="3" name="Picture 2">
            <a:extLst>
              <a:ext uri="{FF2B5EF4-FFF2-40B4-BE49-F238E27FC236}">
                <a16:creationId xmlns:a16="http://schemas.microsoft.com/office/drawing/2014/main" id="{2287CDFF-77C8-B30F-C9C0-CC11FB5CC5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1297" y="2667000"/>
            <a:ext cx="3200405" cy="32004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15066">
        <p:random/>
      </p:transition>
    </mc:Choice>
    <mc:Fallback xmlns="">
      <p:transition spd="slow" advTm="1506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a:latin typeface="Footlight MT Light" panose="0204060206030A020304" pitchFamily="18" charset="0"/>
              </a:rPr>
              <a:t>Dual Enrollment Students</a:t>
            </a:r>
          </a:p>
        </p:txBody>
      </p:sp>
      <p:sp>
        <p:nvSpPr>
          <p:cNvPr id="3" name="Content Placeholder 2"/>
          <p:cNvSpPr>
            <a:spLocks noGrp="1"/>
          </p:cNvSpPr>
          <p:nvPr>
            <p:ph idx="1"/>
          </p:nvPr>
        </p:nvSpPr>
        <p:spPr>
          <a:xfrm>
            <a:off x="1219200" y="1676400"/>
            <a:ext cx="6571343" cy="3288635"/>
          </a:xfrm>
        </p:spPr>
        <p:txBody>
          <a:bodyPr>
            <a:normAutofit/>
          </a:bodyPr>
          <a:lstStyle/>
          <a:p>
            <a:r>
              <a:rPr lang="en-US" sz="2800" dirty="0">
                <a:solidFill>
                  <a:schemeClr val="tx1"/>
                </a:solidFill>
                <a:latin typeface="Cambria" panose="02040503050406030204" pitchFamily="18" charset="0"/>
              </a:rPr>
              <a:t>Student driven program</a:t>
            </a:r>
          </a:p>
          <a:p>
            <a:r>
              <a:rPr lang="en-US" sz="2800" dirty="0">
                <a:latin typeface="Cambria" panose="02040503050406030204" pitchFamily="18" charset="0"/>
              </a:rPr>
              <a:t>The responsibility is on you to keep up with assignments, dates, requirements, etc. </a:t>
            </a:r>
          </a:p>
        </p:txBody>
      </p:sp>
      <p:pic>
        <p:nvPicPr>
          <p:cNvPr id="10" name="Audio 9">
            <a:hlinkClick r:id="" action="ppaction://media"/>
            <a:extLst>
              <a:ext uri="{FF2B5EF4-FFF2-40B4-BE49-F238E27FC236}">
                <a16:creationId xmlns:a16="http://schemas.microsoft.com/office/drawing/2014/main" id="{0A812D66-35A7-842D-4D2A-7D286641031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pic>
        <p:nvPicPr>
          <p:cNvPr id="4" name="Picture 3">
            <a:extLst>
              <a:ext uri="{FF2B5EF4-FFF2-40B4-BE49-F238E27FC236}">
                <a16:creationId xmlns:a16="http://schemas.microsoft.com/office/drawing/2014/main" id="{0FD07DE2-4E42-568F-60E6-E7BC62E83933}"/>
              </a:ext>
            </a:extLst>
          </p:cNvPr>
          <p:cNvPicPr>
            <a:picLocks noChangeAspect="1"/>
          </p:cNvPicPr>
          <p:nvPr/>
        </p:nvPicPr>
        <p:blipFill>
          <a:blip r:embed="rId6"/>
          <a:stretch>
            <a:fillRect/>
          </a:stretch>
        </p:blipFill>
        <p:spPr>
          <a:xfrm>
            <a:off x="5715000" y="4837845"/>
            <a:ext cx="1694835" cy="1694835"/>
          </a:xfrm>
          <a:prstGeom prst="rect">
            <a:avLst/>
          </a:prstGeom>
        </p:spPr>
      </p:pic>
    </p:spTree>
    <p:extLst>
      <p:ext uri="{BB962C8B-B14F-4D97-AF65-F5344CB8AC3E}">
        <p14:creationId xmlns:p14="http://schemas.microsoft.com/office/powerpoint/2010/main" val="2141950288"/>
      </p:ext>
    </p:extLst>
  </p:cSld>
  <p:clrMapOvr>
    <a:masterClrMapping/>
  </p:clrMapOvr>
  <mc:AlternateContent xmlns:mc="http://schemas.openxmlformats.org/markup-compatibility/2006" xmlns:p14="http://schemas.microsoft.com/office/powerpoint/2010/main">
    <mc:Choice Requires="p14">
      <p:transition spd="slow" p14:dur="1500" advTm="29816">
        <p:random/>
      </p:transition>
    </mc:Choice>
    <mc:Fallback xmlns="">
      <p:transition spd="slow" advTm="2981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a:latin typeface="Footlight MT Light" panose="0204060206030A020304" pitchFamily="18" charset="0"/>
              </a:rPr>
              <a:t>Meetings</a:t>
            </a:r>
            <a:r>
              <a:rPr lang="en-US" dirty="0">
                <a:latin typeface="Footlight MT Light" panose="0204060206030A020304" pitchFamily="18" charset="0"/>
              </a:rPr>
              <a:t> </a:t>
            </a:r>
          </a:p>
        </p:txBody>
      </p:sp>
      <p:sp>
        <p:nvSpPr>
          <p:cNvPr id="3" name="Content Placeholder 2"/>
          <p:cNvSpPr>
            <a:spLocks noGrp="1"/>
          </p:cNvSpPr>
          <p:nvPr>
            <p:ph idx="1"/>
          </p:nvPr>
        </p:nvSpPr>
        <p:spPr>
          <a:xfrm>
            <a:off x="609600" y="1741134"/>
            <a:ext cx="7924800" cy="3592866"/>
          </a:xfrm>
        </p:spPr>
        <p:txBody>
          <a:bodyPr>
            <a:normAutofit fontScale="85000" lnSpcReduction="20000"/>
          </a:bodyPr>
          <a:lstStyle/>
          <a:p>
            <a:pPr>
              <a:lnSpc>
                <a:spcPct val="110000"/>
              </a:lnSpc>
              <a:spcBef>
                <a:spcPts val="600"/>
              </a:spcBef>
            </a:pPr>
            <a:r>
              <a:rPr lang="en-US" sz="2800" dirty="0">
                <a:solidFill>
                  <a:schemeClr val="tx1"/>
                </a:solidFill>
                <a:latin typeface="Cambria" panose="02040503050406030204" pitchFamily="18" charset="0"/>
              </a:rPr>
              <a:t>Meetings (virtual or in person) are required </a:t>
            </a:r>
          </a:p>
          <a:p>
            <a:pPr>
              <a:lnSpc>
                <a:spcPct val="110000"/>
              </a:lnSpc>
              <a:spcBef>
                <a:spcPts val="600"/>
              </a:spcBef>
            </a:pPr>
            <a:r>
              <a:rPr lang="en-US" sz="2800" dirty="0">
                <a:solidFill>
                  <a:schemeClr val="tx1"/>
                </a:solidFill>
                <a:latin typeface="Cambria" panose="02040503050406030204" pitchFamily="18" charset="0"/>
              </a:rPr>
              <a:t>These count as a grade</a:t>
            </a:r>
          </a:p>
          <a:p>
            <a:pPr>
              <a:lnSpc>
                <a:spcPct val="110000"/>
              </a:lnSpc>
              <a:spcBef>
                <a:spcPts val="600"/>
              </a:spcBef>
            </a:pPr>
            <a:r>
              <a:rPr lang="en-US" sz="2800" dirty="0">
                <a:solidFill>
                  <a:schemeClr val="tx1"/>
                </a:solidFill>
                <a:latin typeface="Cambria" panose="02040503050406030204" pitchFamily="18" charset="0"/>
              </a:rPr>
              <a:t>All assignments are due on Canvas by posted due date</a:t>
            </a:r>
          </a:p>
          <a:p>
            <a:pPr>
              <a:lnSpc>
                <a:spcPct val="110000"/>
              </a:lnSpc>
              <a:spcBef>
                <a:spcPts val="600"/>
              </a:spcBef>
            </a:pPr>
            <a:r>
              <a:rPr lang="en-US" sz="2800" dirty="0">
                <a:latin typeface="Cambria" panose="02040503050406030204" pitchFamily="18" charset="0"/>
              </a:rPr>
              <a:t>T</a:t>
            </a:r>
            <a:r>
              <a:rPr lang="en-US" sz="2800" dirty="0">
                <a:solidFill>
                  <a:schemeClr val="tx1"/>
                </a:solidFill>
                <a:latin typeface="Cambria" panose="02040503050406030204" pitchFamily="18" charset="0"/>
              </a:rPr>
              <a:t>ime sheets are turned in on Canvas</a:t>
            </a:r>
          </a:p>
          <a:p>
            <a:pPr>
              <a:lnSpc>
                <a:spcPct val="110000"/>
              </a:lnSpc>
              <a:spcBef>
                <a:spcPts val="600"/>
              </a:spcBef>
            </a:pPr>
            <a:r>
              <a:rPr lang="en-US" sz="2800" dirty="0">
                <a:latin typeface="Cambria" panose="02040503050406030204" pitchFamily="18" charset="0"/>
              </a:rPr>
              <a:t>WBL is NOT extra-curricular – you are earning school credit</a:t>
            </a:r>
          </a:p>
          <a:p>
            <a:pPr>
              <a:lnSpc>
                <a:spcPct val="110000"/>
              </a:lnSpc>
              <a:spcBef>
                <a:spcPts val="600"/>
              </a:spcBef>
            </a:pPr>
            <a:r>
              <a:rPr lang="en-US" sz="2800" dirty="0">
                <a:solidFill>
                  <a:schemeClr val="tx1"/>
                </a:solidFill>
                <a:latin typeface="Cambria" panose="02040503050406030204" pitchFamily="18" charset="0"/>
              </a:rPr>
              <a:t>Doctor and dentist appointments should not be made during your release time if you are </a:t>
            </a:r>
            <a:br>
              <a:rPr lang="en-US" sz="2800" dirty="0">
                <a:solidFill>
                  <a:schemeClr val="tx1"/>
                </a:solidFill>
                <a:latin typeface="Cambria" panose="02040503050406030204" pitchFamily="18" charset="0"/>
              </a:rPr>
            </a:br>
            <a:r>
              <a:rPr lang="en-US" sz="2800" dirty="0">
                <a:solidFill>
                  <a:schemeClr val="tx1"/>
                </a:solidFill>
                <a:latin typeface="Cambria" panose="02040503050406030204" pitchFamily="18" charset="0"/>
              </a:rPr>
              <a:t>scheduled to work</a:t>
            </a:r>
          </a:p>
        </p:txBody>
      </p:sp>
      <p:pic>
        <p:nvPicPr>
          <p:cNvPr id="9" name="Audio 8">
            <a:hlinkClick r:id="" action="ppaction://media"/>
            <a:extLst>
              <a:ext uri="{FF2B5EF4-FFF2-40B4-BE49-F238E27FC236}">
                <a16:creationId xmlns:a16="http://schemas.microsoft.com/office/drawing/2014/main" id="{3CF0BDEB-0864-31AF-D0FC-BA3BD759468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pic>
        <p:nvPicPr>
          <p:cNvPr id="4" name="Picture 3">
            <a:extLst>
              <a:ext uri="{FF2B5EF4-FFF2-40B4-BE49-F238E27FC236}">
                <a16:creationId xmlns:a16="http://schemas.microsoft.com/office/drawing/2014/main" id="{F624496D-ED9A-8252-1A4D-F714D0E66AA9}"/>
              </a:ext>
            </a:extLst>
          </p:cNvPr>
          <p:cNvPicPr>
            <a:picLocks noChangeAspect="1"/>
          </p:cNvPicPr>
          <p:nvPr/>
        </p:nvPicPr>
        <p:blipFill>
          <a:blip r:embed="rId6"/>
          <a:stretch>
            <a:fillRect/>
          </a:stretch>
        </p:blipFill>
        <p:spPr>
          <a:xfrm>
            <a:off x="5791200" y="4899586"/>
            <a:ext cx="1694835" cy="1694835"/>
          </a:xfrm>
          <a:prstGeom prst="rect">
            <a:avLst/>
          </a:prstGeom>
        </p:spPr>
      </p:pic>
    </p:spTree>
    <p:extLst>
      <p:ext uri="{BB962C8B-B14F-4D97-AF65-F5344CB8AC3E}">
        <p14:creationId xmlns:p14="http://schemas.microsoft.com/office/powerpoint/2010/main" val="3122068234"/>
      </p:ext>
    </p:extLst>
  </p:cSld>
  <p:clrMapOvr>
    <a:masterClrMapping/>
  </p:clrMapOvr>
  <mc:AlternateContent xmlns:mc="http://schemas.openxmlformats.org/markup-compatibility/2006" xmlns:p14="http://schemas.microsoft.com/office/powerpoint/2010/main">
    <mc:Choice Requires="p14">
      <p:transition spd="slow" p14:dur="1500" advTm="50262">
        <p:random/>
      </p:transition>
    </mc:Choice>
    <mc:Fallback xmlns="">
      <p:transition spd="slow" advTm="5026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810" y="828325"/>
            <a:ext cx="6571343" cy="1049235"/>
          </a:xfrm>
        </p:spPr>
        <p:txBody>
          <a:bodyPr>
            <a:normAutofit/>
          </a:bodyPr>
          <a:lstStyle/>
          <a:p>
            <a:pPr algn="ctr"/>
            <a:r>
              <a:rPr lang="en-US" sz="4200" dirty="0">
                <a:latin typeface="Footlight MT Light" panose="0204060206030A020304" pitchFamily="18" charset="0"/>
              </a:rPr>
              <a:t>Time Sheets </a:t>
            </a:r>
          </a:p>
        </p:txBody>
      </p:sp>
      <p:sp>
        <p:nvSpPr>
          <p:cNvPr id="3" name="Content Placeholder 2"/>
          <p:cNvSpPr>
            <a:spLocks noGrp="1"/>
          </p:cNvSpPr>
          <p:nvPr>
            <p:ph idx="1"/>
          </p:nvPr>
        </p:nvSpPr>
        <p:spPr>
          <a:xfrm>
            <a:off x="1159251" y="1363828"/>
            <a:ext cx="6571343" cy="3288635"/>
          </a:xfrm>
        </p:spPr>
        <p:txBody>
          <a:bodyPr>
            <a:noAutofit/>
          </a:bodyPr>
          <a:lstStyle/>
          <a:p>
            <a:r>
              <a:rPr lang="en-US" sz="2400" dirty="0">
                <a:solidFill>
                  <a:schemeClr val="tx1"/>
                </a:solidFill>
                <a:latin typeface="Cambria" panose="02040503050406030204" pitchFamily="18" charset="0"/>
              </a:rPr>
              <a:t>Fill out completely with blue or black ink – neat, no rips, tears, etc.</a:t>
            </a:r>
          </a:p>
          <a:p>
            <a:r>
              <a:rPr lang="en-US" sz="2400" dirty="0">
                <a:solidFill>
                  <a:schemeClr val="tx1"/>
                </a:solidFill>
                <a:latin typeface="Cambria" panose="02040503050406030204" pitchFamily="18" charset="0"/>
              </a:rPr>
              <a:t>Total weekly and monthly hours/amounts (round totals)</a:t>
            </a:r>
          </a:p>
          <a:p>
            <a:r>
              <a:rPr lang="en-US" sz="2400" dirty="0">
                <a:solidFill>
                  <a:schemeClr val="tx1"/>
                </a:solidFill>
                <a:latin typeface="Cambria" panose="02040503050406030204" pitchFamily="18" charset="0"/>
              </a:rPr>
              <a:t>One month per time sheet - August ONLY</a:t>
            </a:r>
          </a:p>
          <a:p>
            <a:r>
              <a:rPr lang="en-US" sz="2400" dirty="0">
                <a:solidFill>
                  <a:schemeClr val="tx1"/>
                </a:solidFill>
                <a:latin typeface="Cambria" panose="02040503050406030204" pitchFamily="18" charset="0"/>
              </a:rPr>
              <a:t>Only mentor or workplace designee can sign time sheet (must be on paperwork)</a:t>
            </a:r>
          </a:p>
          <a:p>
            <a:r>
              <a:rPr lang="en-US" sz="2400" dirty="0">
                <a:solidFill>
                  <a:schemeClr val="tx1"/>
                </a:solidFill>
                <a:latin typeface="Cambria" panose="02040503050406030204" pitchFamily="18" charset="0"/>
              </a:rPr>
              <a:t>Due </a:t>
            </a:r>
            <a:r>
              <a:rPr lang="en-US" sz="2400" dirty="0">
                <a:latin typeface="Cambria" panose="02040503050406030204" pitchFamily="18" charset="0"/>
              </a:rPr>
              <a:t>on Canvas by the due date</a:t>
            </a:r>
            <a:r>
              <a:rPr lang="en-US" sz="2400" dirty="0">
                <a:solidFill>
                  <a:schemeClr val="tx1"/>
                </a:solidFill>
                <a:latin typeface="Cambria" panose="02040503050406030204" pitchFamily="18" charset="0"/>
              </a:rPr>
              <a:t>  </a:t>
            </a:r>
          </a:p>
        </p:txBody>
      </p:sp>
      <p:pic>
        <p:nvPicPr>
          <p:cNvPr id="17" name="Audio 16">
            <a:hlinkClick r:id="" action="ppaction://media"/>
            <a:extLst>
              <a:ext uri="{FF2B5EF4-FFF2-40B4-BE49-F238E27FC236}">
                <a16:creationId xmlns:a16="http://schemas.microsoft.com/office/drawing/2014/main" id="{26780C78-8A3A-B96A-352E-9C072FD9D47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pic>
        <p:nvPicPr>
          <p:cNvPr id="4" name="Picture 3">
            <a:extLst>
              <a:ext uri="{FF2B5EF4-FFF2-40B4-BE49-F238E27FC236}">
                <a16:creationId xmlns:a16="http://schemas.microsoft.com/office/drawing/2014/main" id="{AF3289AD-EEE8-5E57-0934-A688A01A7BA7}"/>
              </a:ext>
            </a:extLst>
          </p:cNvPr>
          <p:cNvPicPr>
            <a:picLocks noChangeAspect="1"/>
          </p:cNvPicPr>
          <p:nvPr/>
        </p:nvPicPr>
        <p:blipFill>
          <a:blip r:embed="rId6"/>
          <a:stretch>
            <a:fillRect/>
          </a:stretch>
        </p:blipFill>
        <p:spPr>
          <a:xfrm>
            <a:off x="5867400" y="5080869"/>
            <a:ext cx="1694835" cy="1694835"/>
          </a:xfrm>
          <a:prstGeom prst="rect">
            <a:avLst/>
          </a:prstGeom>
        </p:spPr>
      </p:pic>
    </p:spTree>
    <p:extLst>
      <p:ext uri="{BB962C8B-B14F-4D97-AF65-F5344CB8AC3E}">
        <p14:creationId xmlns:p14="http://schemas.microsoft.com/office/powerpoint/2010/main" val="2766178106"/>
      </p:ext>
    </p:extLst>
  </p:cSld>
  <p:clrMapOvr>
    <a:masterClrMapping/>
  </p:clrMapOvr>
  <mc:AlternateContent xmlns:mc="http://schemas.openxmlformats.org/markup-compatibility/2006" xmlns:p14="http://schemas.microsoft.com/office/powerpoint/2010/main">
    <mc:Choice Requires="p14">
      <p:transition spd="slow" p14:dur="1500" advTm="82823">
        <p:random/>
      </p:transition>
    </mc:Choice>
    <mc:Fallback xmlns="">
      <p:transition spd="slow" advTm="8282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latin typeface="Footlight MT Light" panose="0204060206030A020304" pitchFamily="18" charset="0"/>
              </a:rPr>
              <a:t>Communication</a:t>
            </a:r>
          </a:p>
        </p:txBody>
      </p:sp>
      <p:sp>
        <p:nvSpPr>
          <p:cNvPr id="5" name="TextBox 4"/>
          <p:cNvSpPr txBox="1"/>
          <p:nvPr/>
        </p:nvSpPr>
        <p:spPr>
          <a:xfrm>
            <a:off x="769158" y="1828800"/>
            <a:ext cx="7605684" cy="259769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latin typeface="Cambria" panose="02040503050406030204" pitchFamily="18" charset="0"/>
              </a:rPr>
              <a:t>WBL webpage is accessible through the PCSD </a:t>
            </a:r>
          </a:p>
          <a:p>
            <a:pPr marL="285750" indent="-285750">
              <a:lnSpc>
                <a:spcPct val="150000"/>
              </a:lnSpc>
              <a:buFont typeface="Arial" panose="020B0604020202020204" pitchFamily="34" charset="0"/>
              <a:buChar char="•"/>
            </a:pPr>
            <a:r>
              <a:rPr lang="en-US" sz="2800" dirty="0">
                <a:latin typeface="Cambria" panose="02040503050406030204" pitchFamily="18" charset="0"/>
              </a:rPr>
              <a:t>Canvas – career portfolio information, time sheets, meeting dates uploaded in WBL course</a:t>
            </a:r>
          </a:p>
          <a:p>
            <a:pPr marL="285750" indent="-285750">
              <a:lnSpc>
                <a:spcPct val="150000"/>
              </a:lnSpc>
              <a:buFont typeface="Arial" panose="020B0604020202020204" pitchFamily="34" charset="0"/>
              <a:buChar char="•"/>
            </a:pPr>
            <a:r>
              <a:rPr lang="en-US" sz="2800" dirty="0">
                <a:latin typeface="Cambria" panose="02040503050406030204" pitchFamily="18" charset="0"/>
              </a:rPr>
              <a:t>Remind – used to relay messages </a:t>
            </a:r>
          </a:p>
        </p:txBody>
      </p:sp>
      <p:pic>
        <p:nvPicPr>
          <p:cNvPr id="11" name="Audio 10">
            <a:hlinkClick r:id="" action="ppaction://media"/>
            <a:extLst>
              <a:ext uri="{FF2B5EF4-FFF2-40B4-BE49-F238E27FC236}">
                <a16:creationId xmlns:a16="http://schemas.microsoft.com/office/drawing/2014/main" id="{2FA11506-DFB6-CD4B-7C3F-69CD53DB5A6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pic>
        <p:nvPicPr>
          <p:cNvPr id="3" name="Picture 2">
            <a:extLst>
              <a:ext uri="{FF2B5EF4-FFF2-40B4-BE49-F238E27FC236}">
                <a16:creationId xmlns:a16="http://schemas.microsoft.com/office/drawing/2014/main" id="{DF705CD9-CB62-0600-008A-269845FA19A5}"/>
              </a:ext>
            </a:extLst>
          </p:cNvPr>
          <p:cNvPicPr>
            <a:picLocks noChangeAspect="1"/>
          </p:cNvPicPr>
          <p:nvPr/>
        </p:nvPicPr>
        <p:blipFill>
          <a:blip r:embed="rId6"/>
          <a:stretch>
            <a:fillRect/>
          </a:stretch>
        </p:blipFill>
        <p:spPr>
          <a:xfrm>
            <a:off x="5791200" y="4800600"/>
            <a:ext cx="1694835" cy="1694835"/>
          </a:xfrm>
          <a:prstGeom prst="rect">
            <a:avLst/>
          </a:prstGeom>
        </p:spPr>
      </p:pic>
    </p:spTree>
    <p:extLst>
      <p:ext uri="{BB962C8B-B14F-4D97-AF65-F5344CB8AC3E}">
        <p14:creationId xmlns:p14="http://schemas.microsoft.com/office/powerpoint/2010/main" val="2861129605"/>
      </p:ext>
    </p:extLst>
  </p:cSld>
  <p:clrMapOvr>
    <a:masterClrMapping/>
  </p:clrMapOvr>
  <mc:AlternateContent xmlns:mc="http://schemas.openxmlformats.org/markup-compatibility/2006" xmlns:p14="http://schemas.microsoft.com/office/powerpoint/2010/main">
    <mc:Choice Requires="p14">
      <p:transition spd="slow" p14:dur="1500" advTm="23218">
        <p:random/>
      </p:transition>
    </mc:Choice>
    <mc:Fallback xmlns="">
      <p:transition spd="slow" advTm="2321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798" y="859173"/>
            <a:ext cx="6571343" cy="1049235"/>
          </a:xfrm>
        </p:spPr>
        <p:txBody>
          <a:bodyPr>
            <a:normAutofit/>
          </a:bodyPr>
          <a:lstStyle/>
          <a:p>
            <a:pPr algn="ctr"/>
            <a:r>
              <a:rPr lang="en-US" sz="4200" dirty="0">
                <a:latin typeface="Footlight MT Light" panose="0204060206030A020304" pitchFamily="18" charset="0"/>
              </a:rPr>
              <a:t>Special Events</a:t>
            </a:r>
          </a:p>
        </p:txBody>
      </p:sp>
      <p:sp>
        <p:nvSpPr>
          <p:cNvPr id="3" name="Content Placeholder 2"/>
          <p:cNvSpPr>
            <a:spLocks noGrp="1"/>
          </p:cNvSpPr>
          <p:nvPr>
            <p:ph idx="1"/>
          </p:nvPr>
        </p:nvSpPr>
        <p:spPr>
          <a:xfrm>
            <a:off x="755129" y="1383790"/>
            <a:ext cx="7633742" cy="3593591"/>
          </a:xfrm>
        </p:spPr>
        <p:txBody>
          <a:bodyPr>
            <a:noAutofit/>
          </a:bodyPr>
          <a:lstStyle/>
          <a:p>
            <a:r>
              <a:rPr lang="en-US" sz="2400" dirty="0">
                <a:solidFill>
                  <a:schemeClr val="tx1"/>
                </a:solidFill>
                <a:latin typeface="Cambria" panose="02040503050406030204" pitchFamily="18" charset="0"/>
              </a:rPr>
              <a:t>Required events in order to meet your WBL standards and earn your </a:t>
            </a:r>
            <a:r>
              <a:rPr lang="en-US" sz="2400" dirty="0" err="1">
                <a:solidFill>
                  <a:schemeClr val="tx1"/>
                </a:solidFill>
                <a:latin typeface="Cambria" panose="02040503050406030204" pitchFamily="18" charset="0"/>
              </a:rPr>
              <a:t>GeorgiaBEST</a:t>
            </a:r>
            <a:r>
              <a:rPr lang="en-US" sz="2400" dirty="0">
                <a:solidFill>
                  <a:schemeClr val="tx1"/>
                </a:solidFill>
                <a:latin typeface="Cambria" panose="02040503050406030204" pitchFamily="18" charset="0"/>
              </a:rPr>
              <a:t> certificate</a:t>
            </a:r>
          </a:p>
          <a:p>
            <a:pPr lvl="1">
              <a:buFont typeface="Wingdings" panose="05000000000000000000" pitchFamily="2" charset="2"/>
              <a:buChar char="Ø"/>
            </a:pPr>
            <a:r>
              <a:rPr lang="en-US" sz="2200" dirty="0">
                <a:solidFill>
                  <a:schemeClr val="tx1"/>
                </a:solidFill>
                <a:latin typeface="Cambria" panose="02040503050406030204" pitchFamily="18" charset="0"/>
              </a:rPr>
              <a:t>Rising Professionals – TBA</a:t>
            </a:r>
          </a:p>
          <a:p>
            <a:pPr lvl="1">
              <a:buFont typeface="Wingdings" panose="05000000000000000000" pitchFamily="2" charset="2"/>
              <a:buChar char="Ø"/>
            </a:pPr>
            <a:r>
              <a:rPr lang="en-US" sz="2200" dirty="0">
                <a:solidFill>
                  <a:schemeClr val="tx1"/>
                </a:solidFill>
                <a:latin typeface="Cambria" panose="02040503050406030204" pitchFamily="18" charset="0"/>
              </a:rPr>
              <a:t>Industry Tour - Optional</a:t>
            </a:r>
          </a:p>
          <a:p>
            <a:pPr lvl="1">
              <a:buFont typeface="Wingdings" panose="05000000000000000000" pitchFamily="2" charset="2"/>
              <a:buChar char="Ø"/>
            </a:pPr>
            <a:r>
              <a:rPr lang="en-US" sz="2200" dirty="0">
                <a:solidFill>
                  <a:schemeClr val="tx1"/>
                </a:solidFill>
                <a:latin typeface="Cambria" panose="02040503050406030204" pitchFamily="18" charset="0"/>
              </a:rPr>
              <a:t>Employer Appreciation - Spring</a:t>
            </a:r>
          </a:p>
          <a:p>
            <a:r>
              <a:rPr lang="en-US" sz="2400" dirty="0">
                <a:solidFill>
                  <a:schemeClr val="tx1"/>
                </a:solidFill>
                <a:latin typeface="Cambria" panose="02040503050406030204" pitchFamily="18" charset="0"/>
              </a:rPr>
              <a:t>Attendance and participation count as a grade and are like a field trip </a:t>
            </a:r>
          </a:p>
          <a:p>
            <a:r>
              <a:rPr lang="en-US" sz="2400" dirty="0">
                <a:solidFill>
                  <a:schemeClr val="tx1"/>
                </a:solidFill>
                <a:latin typeface="Cambria" panose="02040503050406030204" pitchFamily="18" charset="0"/>
              </a:rPr>
              <a:t>Each one will cost approximately $10 and </a:t>
            </a:r>
            <a:br>
              <a:rPr lang="en-US" sz="2400" dirty="0">
                <a:solidFill>
                  <a:schemeClr val="tx1"/>
                </a:solidFill>
                <a:latin typeface="Cambria" panose="02040503050406030204" pitchFamily="18" charset="0"/>
              </a:rPr>
            </a:br>
            <a:r>
              <a:rPr lang="en-US" sz="2400" dirty="0">
                <a:solidFill>
                  <a:schemeClr val="tx1"/>
                </a:solidFill>
                <a:latin typeface="Cambria" panose="02040503050406030204" pitchFamily="18" charset="0"/>
              </a:rPr>
              <a:t>due 2 weeks before the event date</a:t>
            </a:r>
          </a:p>
        </p:txBody>
      </p:sp>
      <p:pic>
        <p:nvPicPr>
          <p:cNvPr id="13" name="Audio 12">
            <a:hlinkClick r:id="" action="ppaction://media"/>
            <a:extLst>
              <a:ext uri="{FF2B5EF4-FFF2-40B4-BE49-F238E27FC236}">
                <a16:creationId xmlns:a16="http://schemas.microsoft.com/office/drawing/2014/main" id="{0658F2B7-77E2-A838-C77D-CA74E85D8FB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476383" y="4977381"/>
            <a:ext cx="2057400" cy="2057400"/>
          </a:xfrm>
          <a:prstGeom prst="ellipse">
            <a:avLst/>
          </a:prstGeom>
        </p:spPr>
      </p:pic>
      <p:pic>
        <p:nvPicPr>
          <p:cNvPr id="4" name="Picture 3">
            <a:extLst>
              <a:ext uri="{FF2B5EF4-FFF2-40B4-BE49-F238E27FC236}">
                <a16:creationId xmlns:a16="http://schemas.microsoft.com/office/drawing/2014/main" id="{D0ACFF11-BF5A-8474-8DC0-CB5672A0AA41}"/>
              </a:ext>
            </a:extLst>
          </p:cNvPr>
          <p:cNvPicPr>
            <a:picLocks noChangeAspect="1"/>
          </p:cNvPicPr>
          <p:nvPr/>
        </p:nvPicPr>
        <p:blipFill>
          <a:blip r:embed="rId6"/>
          <a:stretch>
            <a:fillRect/>
          </a:stretch>
        </p:blipFill>
        <p:spPr>
          <a:xfrm>
            <a:off x="6227359" y="5239690"/>
            <a:ext cx="1532782" cy="1532782"/>
          </a:xfrm>
          <a:prstGeom prst="rect">
            <a:avLst/>
          </a:prstGeom>
        </p:spPr>
      </p:pic>
    </p:spTree>
    <p:extLst>
      <p:ext uri="{BB962C8B-B14F-4D97-AF65-F5344CB8AC3E}">
        <p14:creationId xmlns:p14="http://schemas.microsoft.com/office/powerpoint/2010/main" val="353743774"/>
      </p:ext>
    </p:extLst>
  </p:cSld>
  <p:clrMapOvr>
    <a:masterClrMapping/>
  </p:clrMapOvr>
  <mc:AlternateContent xmlns:mc="http://schemas.openxmlformats.org/markup-compatibility/2006" xmlns:p14="http://schemas.microsoft.com/office/powerpoint/2010/main">
    <mc:Choice Requires="p14">
      <p:transition spd="slow" p14:dur="1500" advTm="43808">
        <p:random/>
      </p:transition>
    </mc:Choice>
    <mc:Fallback xmlns="">
      <p:transition spd="slow" advTm="4380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0"/>
            <a:ext cx="6571343" cy="1049235"/>
          </a:xfrm>
        </p:spPr>
        <p:txBody>
          <a:bodyPr>
            <a:noAutofit/>
          </a:bodyPr>
          <a:lstStyle/>
          <a:p>
            <a:pPr algn="ctr"/>
            <a:r>
              <a:rPr lang="en-US" sz="4200" dirty="0">
                <a:latin typeface="Footlight MT Light" panose="0204060206030A020304" pitchFamily="18" charset="0"/>
              </a:rPr>
              <a:t>Student Behavior &amp; Attitude</a:t>
            </a:r>
          </a:p>
        </p:txBody>
      </p:sp>
      <p:sp>
        <p:nvSpPr>
          <p:cNvPr id="3" name="Content Placeholder 2"/>
          <p:cNvSpPr>
            <a:spLocks noGrp="1"/>
          </p:cNvSpPr>
          <p:nvPr>
            <p:ph idx="1"/>
          </p:nvPr>
        </p:nvSpPr>
        <p:spPr>
          <a:xfrm>
            <a:off x="609600" y="1219200"/>
            <a:ext cx="7772400" cy="3288635"/>
          </a:xfrm>
        </p:spPr>
        <p:txBody>
          <a:bodyPr>
            <a:noAutofit/>
          </a:bodyPr>
          <a:lstStyle/>
          <a:p>
            <a:endParaRPr lang="en-US" sz="500" dirty="0">
              <a:solidFill>
                <a:schemeClr val="tx1"/>
              </a:solidFill>
              <a:latin typeface="Cambria" panose="02040503050406030204" pitchFamily="18" charset="0"/>
            </a:endParaRPr>
          </a:p>
          <a:p>
            <a:r>
              <a:rPr lang="en-US" sz="2300" dirty="0">
                <a:solidFill>
                  <a:schemeClr val="tx1"/>
                </a:solidFill>
                <a:latin typeface="Cambria" panose="02040503050406030204" pitchFamily="18" charset="0"/>
              </a:rPr>
              <a:t>WBL students must follow all regulations and policies set by the Paulding County School District</a:t>
            </a:r>
          </a:p>
          <a:p>
            <a:r>
              <a:rPr lang="en-US" sz="2300" dirty="0">
                <a:solidFill>
                  <a:schemeClr val="tx1"/>
                </a:solidFill>
                <a:latin typeface="Cambria" panose="02040503050406030204" pitchFamily="18" charset="0"/>
              </a:rPr>
              <a:t>WBL students are expected to excel in three major areas:  academic performance, school/workplace behavior, and job performance</a:t>
            </a:r>
          </a:p>
          <a:p>
            <a:r>
              <a:rPr lang="en-US" sz="2300" dirty="0">
                <a:solidFill>
                  <a:schemeClr val="tx1"/>
                </a:solidFill>
                <a:latin typeface="Cambria" panose="02040503050406030204" pitchFamily="18" charset="0"/>
              </a:rPr>
              <a:t>Failure to meet these goals can result in termination from the program and possible loss of credit</a:t>
            </a:r>
          </a:p>
          <a:p>
            <a:r>
              <a:rPr lang="en-US" sz="2300" dirty="0">
                <a:latin typeface="Cambria" panose="02040503050406030204" pitchFamily="18" charset="0"/>
              </a:rPr>
              <a:t>If assigned to ISS – must stay until the end </a:t>
            </a:r>
            <a:br>
              <a:rPr lang="en-US" sz="2300" dirty="0">
                <a:latin typeface="Cambria" panose="02040503050406030204" pitchFamily="18" charset="0"/>
              </a:rPr>
            </a:br>
            <a:r>
              <a:rPr lang="en-US" sz="2300" dirty="0">
                <a:latin typeface="Cambria" panose="02040503050406030204" pitchFamily="18" charset="0"/>
              </a:rPr>
              <a:t>of the school day – lose privilege of </a:t>
            </a:r>
            <a:br>
              <a:rPr lang="en-US" sz="2300" dirty="0">
                <a:latin typeface="Cambria" panose="02040503050406030204" pitchFamily="18" charset="0"/>
              </a:rPr>
            </a:br>
            <a:r>
              <a:rPr lang="en-US" sz="2300" dirty="0">
                <a:latin typeface="Cambria" panose="02040503050406030204" pitchFamily="18" charset="0"/>
              </a:rPr>
              <a:t>leaving early</a:t>
            </a:r>
            <a:endParaRPr lang="en-US" sz="2300" dirty="0">
              <a:solidFill>
                <a:schemeClr val="tx1"/>
              </a:solidFill>
              <a:latin typeface="Cambria" panose="02040503050406030204" pitchFamily="18" charset="0"/>
            </a:endParaRPr>
          </a:p>
        </p:txBody>
      </p:sp>
      <p:pic>
        <p:nvPicPr>
          <p:cNvPr id="19" name="Audio 18">
            <a:hlinkClick r:id="" action="ppaction://media"/>
            <a:extLst>
              <a:ext uri="{FF2B5EF4-FFF2-40B4-BE49-F238E27FC236}">
                <a16:creationId xmlns:a16="http://schemas.microsoft.com/office/drawing/2014/main" id="{82A9CB54-D896-27F4-FF53-DD17F4DFA71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543800" y="4821936"/>
            <a:ext cx="2057400" cy="2057400"/>
          </a:xfrm>
          <a:prstGeom prst="ellipse">
            <a:avLst/>
          </a:prstGeom>
        </p:spPr>
      </p:pic>
      <p:pic>
        <p:nvPicPr>
          <p:cNvPr id="4" name="Picture 3">
            <a:extLst>
              <a:ext uri="{FF2B5EF4-FFF2-40B4-BE49-F238E27FC236}">
                <a16:creationId xmlns:a16="http://schemas.microsoft.com/office/drawing/2014/main" id="{FD30C894-78AB-EF08-192E-AE2C74552AFF}"/>
              </a:ext>
            </a:extLst>
          </p:cNvPr>
          <p:cNvPicPr>
            <a:picLocks noChangeAspect="1"/>
          </p:cNvPicPr>
          <p:nvPr/>
        </p:nvPicPr>
        <p:blipFill>
          <a:blip r:embed="rId6"/>
          <a:stretch>
            <a:fillRect/>
          </a:stretch>
        </p:blipFill>
        <p:spPr>
          <a:xfrm>
            <a:off x="6096000" y="5001610"/>
            <a:ext cx="1694835" cy="1694835"/>
          </a:xfrm>
          <a:prstGeom prst="rect">
            <a:avLst/>
          </a:prstGeom>
        </p:spPr>
      </p:pic>
    </p:spTree>
    <p:extLst>
      <p:ext uri="{BB962C8B-B14F-4D97-AF65-F5344CB8AC3E}">
        <p14:creationId xmlns:p14="http://schemas.microsoft.com/office/powerpoint/2010/main" val="2195746868"/>
      </p:ext>
    </p:extLst>
  </p:cSld>
  <p:clrMapOvr>
    <a:masterClrMapping/>
  </p:clrMapOvr>
  <mc:AlternateContent xmlns:mc="http://schemas.openxmlformats.org/markup-compatibility/2006" xmlns:p14="http://schemas.microsoft.com/office/powerpoint/2010/main">
    <mc:Choice Requires="p14">
      <p:transition spd="slow" p14:dur="1500" advTm="30762">
        <p:random/>
      </p:transition>
    </mc:Choice>
    <mc:Fallback xmlns="">
      <p:transition spd="slow" advTm="3076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a:latin typeface="Footlight MT Light" panose="0204060206030A020304" pitchFamily="18" charset="0"/>
              </a:rPr>
              <a:t>Items to remember:</a:t>
            </a:r>
          </a:p>
        </p:txBody>
      </p:sp>
      <p:sp>
        <p:nvSpPr>
          <p:cNvPr id="3" name="Content Placeholder 2"/>
          <p:cNvSpPr>
            <a:spLocks noGrp="1"/>
          </p:cNvSpPr>
          <p:nvPr>
            <p:ph idx="1"/>
          </p:nvPr>
        </p:nvSpPr>
        <p:spPr>
          <a:xfrm>
            <a:off x="1128683" y="1828800"/>
            <a:ext cx="6571343" cy="3288635"/>
          </a:xfrm>
        </p:spPr>
        <p:txBody>
          <a:bodyPr>
            <a:normAutofit fontScale="62500" lnSpcReduction="20000"/>
          </a:bodyPr>
          <a:lstStyle/>
          <a:p>
            <a:r>
              <a:rPr lang="en-US" sz="2600" dirty="0">
                <a:solidFill>
                  <a:schemeClr val="tx1"/>
                </a:solidFill>
                <a:latin typeface="Cambria" panose="02040503050406030204" pitchFamily="18" charset="0"/>
              </a:rPr>
              <a:t>If you do not attend school, you should not report to your job unless you have special permission from your WBL Coordinator</a:t>
            </a:r>
          </a:p>
          <a:p>
            <a:r>
              <a:rPr lang="en-US" sz="2600" dirty="0">
                <a:solidFill>
                  <a:schemeClr val="tx1"/>
                </a:solidFill>
                <a:latin typeface="Cambria" panose="02040503050406030204" pitchFamily="18" charset="0"/>
              </a:rPr>
              <a:t>If you are sick and cannot attend work, you must call your employer before you are scheduled to begin work that day </a:t>
            </a:r>
          </a:p>
          <a:p>
            <a:r>
              <a:rPr lang="en-US" sz="2600" dirty="0">
                <a:solidFill>
                  <a:schemeClr val="tx1"/>
                </a:solidFill>
                <a:latin typeface="Cambria" panose="02040503050406030204" pitchFamily="18" charset="0"/>
              </a:rPr>
              <a:t>Please schedule all doctor and dentist appointments outside of your work and school hours </a:t>
            </a:r>
            <a:r>
              <a:rPr lang="en-US" sz="2600" dirty="0">
                <a:latin typeface="Cambria" panose="02040503050406030204" pitchFamily="18" charset="0"/>
              </a:rPr>
              <a:t>when possible</a:t>
            </a:r>
            <a:endParaRPr lang="en-US" sz="2600" dirty="0">
              <a:solidFill>
                <a:schemeClr val="tx1"/>
              </a:solidFill>
              <a:latin typeface="Cambria" panose="02040503050406030204" pitchFamily="18" charset="0"/>
            </a:endParaRPr>
          </a:p>
          <a:p>
            <a:r>
              <a:rPr lang="en-US" sz="2600" dirty="0">
                <a:solidFill>
                  <a:schemeClr val="tx1"/>
                </a:solidFill>
                <a:latin typeface="Cambria" panose="02040503050406030204" pitchFamily="18" charset="0"/>
              </a:rPr>
              <a:t>No show to work, not completing monthly assignments</a:t>
            </a:r>
            <a:r>
              <a:rPr lang="en-US" sz="2600" dirty="0">
                <a:latin typeface="Cambria" panose="02040503050406030204" pitchFamily="18" charset="0"/>
              </a:rPr>
              <a:t> </a:t>
            </a:r>
            <a:r>
              <a:rPr lang="en-US" sz="2600" dirty="0">
                <a:solidFill>
                  <a:schemeClr val="tx1"/>
                </a:solidFill>
                <a:latin typeface="Cambria" panose="02040503050406030204" pitchFamily="18" charset="0"/>
              </a:rPr>
              <a:t>will result in removal from the program</a:t>
            </a:r>
          </a:p>
          <a:p>
            <a:r>
              <a:rPr lang="en-US" sz="2600" dirty="0">
                <a:latin typeface="Cambria" panose="02040503050406030204" pitchFamily="18" charset="0"/>
              </a:rPr>
              <a:t>Follow company procedures when you are going to be absent on a scheduled work day</a:t>
            </a:r>
            <a:endParaRPr lang="en-US" sz="2600" dirty="0">
              <a:solidFill>
                <a:schemeClr val="tx1"/>
              </a:solidFill>
              <a:latin typeface="Cambria" panose="02040503050406030204" pitchFamily="18" charset="0"/>
            </a:endParaRPr>
          </a:p>
          <a:p>
            <a:pPr marL="0" indent="0">
              <a:buNone/>
            </a:pPr>
            <a:endParaRPr lang="en-US" dirty="0"/>
          </a:p>
        </p:txBody>
      </p:sp>
      <p:pic>
        <p:nvPicPr>
          <p:cNvPr id="12" name="Audio 11">
            <a:hlinkClick r:id="" action="ppaction://media"/>
            <a:extLst>
              <a:ext uri="{FF2B5EF4-FFF2-40B4-BE49-F238E27FC236}">
                <a16:creationId xmlns:a16="http://schemas.microsoft.com/office/drawing/2014/main" id="{2E7C0346-BB27-BFCB-4924-A12E3E3BBAC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pic>
        <p:nvPicPr>
          <p:cNvPr id="4" name="Picture 3">
            <a:extLst>
              <a:ext uri="{FF2B5EF4-FFF2-40B4-BE49-F238E27FC236}">
                <a16:creationId xmlns:a16="http://schemas.microsoft.com/office/drawing/2014/main" id="{C252D28E-4892-0E78-1762-9FB00B5A1DFB}"/>
              </a:ext>
            </a:extLst>
          </p:cNvPr>
          <p:cNvPicPr>
            <a:picLocks noChangeAspect="1"/>
          </p:cNvPicPr>
          <p:nvPr/>
        </p:nvPicPr>
        <p:blipFill>
          <a:blip r:embed="rId6"/>
          <a:stretch>
            <a:fillRect/>
          </a:stretch>
        </p:blipFill>
        <p:spPr>
          <a:xfrm>
            <a:off x="5808133" y="4899586"/>
            <a:ext cx="1694835" cy="1694835"/>
          </a:xfrm>
          <a:prstGeom prst="rect">
            <a:avLst/>
          </a:prstGeom>
        </p:spPr>
      </p:pic>
    </p:spTree>
    <p:extLst>
      <p:ext uri="{BB962C8B-B14F-4D97-AF65-F5344CB8AC3E}">
        <p14:creationId xmlns:p14="http://schemas.microsoft.com/office/powerpoint/2010/main" val="777474048"/>
      </p:ext>
    </p:extLst>
  </p:cSld>
  <p:clrMapOvr>
    <a:masterClrMapping/>
  </p:clrMapOvr>
  <mc:AlternateContent xmlns:mc="http://schemas.openxmlformats.org/markup-compatibility/2006" xmlns:p14="http://schemas.microsoft.com/office/powerpoint/2010/main">
    <mc:Choice Requires="p14">
      <p:transition spd="slow" p14:dur="1500" advTm="45039">
        <p:random/>
      </p:transition>
    </mc:Choice>
    <mc:Fallback xmlns="">
      <p:transition spd="slow" advTm="4503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a:latin typeface="Footlight MT Light" panose="0204060206030A020304" pitchFamily="18" charset="0"/>
              </a:rPr>
              <a:t>Career Assignments Information</a:t>
            </a:r>
          </a:p>
        </p:txBody>
      </p:sp>
      <p:sp>
        <p:nvSpPr>
          <p:cNvPr id="3" name="Content Placeholder 2"/>
          <p:cNvSpPr>
            <a:spLocks noGrp="1"/>
          </p:cNvSpPr>
          <p:nvPr>
            <p:ph idx="1"/>
          </p:nvPr>
        </p:nvSpPr>
        <p:spPr>
          <a:xfrm>
            <a:off x="1166414" y="2133600"/>
            <a:ext cx="6571343" cy="3288635"/>
          </a:xfrm>
        </p:spPr>
        <p:txBody>
          <a:bodyPr>
            <a:normAutofit fontScale="92500" lnSpcReduction="20000"/>
          </a:bodyPr>
          <a:lstStyle/>
          <a:p>
            <a:r>
              <a:rPr lang="en-US" sz="2800" dirty="0">
                <a:latin typeface="Cambria" panose="02040503050406030204" pitchFamily="18" charset="0"/>
              </a:rPr>
              <a:t>C</a:t>
            </a:r>
            <a:r>
              <a:rPr lang="en-US" sz="2800" dirty="0">
                <a:solidFill>
                  <a:schemeClr val="tx1"/>
                </a:solidFill>
                <a:latin typeface="Cambria" panose="02040503050406030204" pitchFamily="18" charset="0"/>
              </a:rPr>
              <a:t>areer assignments are a state requirement for </a:t>
            </a:r>
            <a:r>
              <a:rPr lang="en-US" sz="2800" dirty="0" err="1">
                <a:solidFill>
                  <a:schemeClr val="tx1"/>
                </a:solidFill>
                <a:latin typeface="Cambria" panose="02040503050406030204" pitchFamily="18" charset="0"/>
              </a:rPr>
              <a:t>WBL</a:t>
            </a:r>
            <a:endParaRPr lang="en-US" sz="2800" dirty="0">
              <a:solidFill>
                <a:schemeClr val="tx1"/>
              </a:solidFill>
              <a:latin typeface="Cambria" panose="02040503050406030204" pitchFamily="18" charset="0"/>
            </a:endParaRPr>
          </a:p>
          <a:p>
            <a:r>
              <a:rPr lang="en-US" sz="2800" dirty="0">
                <a:solidFill>
                  <a:schemeClr val="tx1"/>
                </a:solidFill>
                <a:latin typeface="Cambria" panose="02040503050406030204" pitchFamily="18" charset="0"/>
              </a:rPr>
              <a:t>You are responsible for maintaining and submitting your monthly assignments on Canvas</a:t>
            </a:r>
          </a:p>
          <a:p>
            <a:r>
              <a:rPr lang="en-US" sz="2800" dirty="0">
                <a:latin typeface="Cambria" panose="02040503050406030204" pitchFamily="18" charset="0"/>
              </a:rPr>
              <a:t>You will be given these at the August meeting</a:t>
            </a:r>
            <a:endParaRPr lang="en-US" sz="2800" dirty="0">
              <a:solidFill>
                <a:schemeClr val="tx1"/>
              </a:solidFill>
              <a:latin typeface="Cambria" panose="02040503050406030204" pitchFamily="18" charset="0"/>
            </a:endParaRPr>
          </a:p>
          <a:p>
            <a:endParaRPr lang="en-US" dirty="0"/>
          </a:p>
        </p:txBody>
      </p:sp>
      <p:pic>
        <p:nvPicPr>
          <p:cNvPr id="9" name="Audio 8">
            <a:hlinkClick r:id="" action="ppaction://media"/>
            <a:extLst>
              <a:ext uri="{FF2B5EF4-FFF2-40B4-BE49-F238E27FC236}">
                <a16:creationId xmlns:a16="http://schemas.microsoft.com/office/drawing/2014/main" id="{F7CBD98D-5BFC-3AC3-A9B7-6F8EE79640E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pic>
        <p:nvPicPr>
          <p:cNvPr id="4" name="Picture 3">
            <a:extLst>
              <a:ext uri="{FF2B5EF4-FFF2-40B4-BE49-F238E27FC236}">
                <a16:creationId xmlns:a16="http://schemas.microsoft.com/office/drawing/2014/main" id="{3F5128F7-44C7-6240-D09F-3D923BDB0DB2}"/>
              </a:ext>
            </a:extLst>
          </p:cNvPr>
          <p:cNvPicPr>
            <a:picLocks noChangeAspect="1"/>
          </p:cNvPicPr>
          <p:nvPr/>
        </p:nvPicPr>
        <p:blipFill>
          <a:blip r:embed="rId6"/>
          <a:stretch>
            <a:fillRect/>
          </a:stretch>
        </p:blipFill>
        <p:spPr>
          <a:xfrm>
            <a:off x="5715000" y="5047341"/>
            <a:ext cx="1694835" cy="1694835"/>
          </a:xfrm>
          <a:prstGeom prst="rect">
            <a:avLst/>
          </a:prstGeom>
        </p:spPr>
      </p:pic>
    </p:spTree>
    <p:extLst>
      <p:ext uri="{BB962C8B-B14F-4D97-AF65-F5344CB8AC3E}">
        <p14:creationId xmlns:p14="http://schemas.microsoft.com/office/powerpoint/2010/main" val="2360630510"/>
      </p:ext>
    </p:extLst>
  </p:cSld>
  <p:clrMapOvr>
    <a:masterClrMapping/>
  </p:clrMapOvr>
  <mc:AlternateContent xmlns:mc="http://schemas.openxmlformats.org/markup-compatibility/2006" xmlns:p14="http://schemas.microsoft.com/office/powerpoint/2010/main">
    <mc:Choice Requires="p14">
      <p:transition spd="slow" p14:dur="1500" advTm="34497">
        <p:random/>
      </p:transition>
    </mc:Choice>
    <mc:Fallback xmlns="">
      <p:transition spd="slow" advTm="3449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40166"/>
            <a:ext cx="7239000" cy="1049235"/>
          </a:xfrm>
        </p:spPr>
        <p:txBody>
          <a:bodyPr/>
          <a:lstStyle/>
          <a:p>
            <a:pPr algn="ctr"/>
            <a:r>
              <a:rPr lang="en-US" sz="3000" dirty="0">
                <a:latin typeface="Footlight MT Light" panose="0204060206030A020304" pitchFamily="18" charset="0"/>
              </a:rPr>
              <a:t>TCSG (Technical College System of Georgia</a:t>
            </a:r>
            <a:r>
              <a:rPr lang="en-US" dirty="0">
                <a:latin typeface="Footlight MT Light" panose="0204060206030A020304" pitchFamily="18" charset="0"/>
              </a:rPr>
              <a:t>-GeorgiaBEST</a:t>
            </a:r>
          </a:p>
        </p:txBody>
      </p:sp>
      <p:sp>
        <p:nvSpPr>
          <p:cNvPr id="3" name="Content Placeholder 2"/>
          <p:cNvSpPr>
            <a:spLocks noGrp="1"/>
          </p:cNvSpPr>
          <p:nvPr>
            <p:ph idx="1"/>
          </p:nvPr>
        </p:nvSpPr>
        <p:spPr>
          <a:xfrm>
            <a:off x="914400" y="1755370"/>
            <a:ext cx="7633742" cy="3276600"/>
          </a:xfrm>
        </p:spPr>
        <p:txBody>
          <a:bodyPr>
            <a:noAutofit/>
          </a:bodyPr>
          <a:lstStyle/>
          <a:p>
            <a:pPr marL="0" indent="0">
              <a:buNone/>
            </a:pPr>
            <a:r>
              <a:rPr lang="en-US" sz="2400" dirty="0">
                <a:solidFill>
                  <a:schemeClr val="tx1"/>
                </a:solidFill>
                <a:latin typeface="Cambria" panose="02040503050406030204" pitchFamily="18" charset="0"/>
              </a:rPr>
              <a:t>Employability skills (employer statistics) </a:t>
            </a:r>
          </a:p>
          <a:p>
            <a:pPr lvl="1">
              <a:lnSpc>
                <a:spcPct val="100000"/>
              </a:lnSpc>
            </a:pPr>
            <a:r>
              <a:rPr lang="en-US" sz="2000" dirty="0">
                <a:solidFill>
                  <a:schemeClr val="tx1"/>
                </a:solidFill>
                <a:latin typeface="Cambria" panose="02040503050406030204" pitchFamily="18" charset="0"/>
              </a:rPr>
              <a:t>42% employers say employees lack soft skills</a:t>
            </a:r>
          </a:p>
          <a:p>
            <a:pPr lvl="1">
              <a:lnSpc>
                <a:spcPct val="100000"/>
              </a:lnSpc>
            </a:pPr>
            <a:r>
              <a:rPr lang="en-US" sz="2000" dirty="0">
                <a:solidFill>
                  <a:schemeClr val="tx1"/>
                </a:solidFill>
                <a:latin typeface="Cambria" panose="02040503050406030204" pitchFamily="18" charset="0"/>
              </a:rPr>
              <a:t>85% say soft skills were an issue at their company</a:t>
            </a:r>
          </a:p>
          <a:p>
            <a:pPr lvl="1">
              <a:lnSpc>
                <a:spcPct val="100000"/>
              </a:lnSpc>
            </a:pPr>
            <a:r>
              <a:rPr lang="en-US" sz="2000" dirty="0">
                <a:solidFill>
                  <a:schemeClr val="tx1"/>
                </a:solidFill>
                <a:latin typeface="Cambria" panose="02040503050406030204" pitchFamily="18" charset="0"/>
              </a:rPr>
              <a:t>Issues most concerning - attendance/punctuality, attitude/respect, discipline/character and mobile devices </a:t>
            </a:r>
          </a:p>
          <a:p>
            <a:pPr lvl="1">
              <a:lnSpc>
                <a:spcPct val="100000"/>
              </a:lnSpc>
            </a:pPr>
            <a:r>
              <a:rPr lang="en-US" sz="2000" dirty="0">
                <a:solidFill>
                  <a:schemeClr val="tx1"/>
                </a:solidFill>
                <a:latin typeface="Cambria" panose="02040503050406030204" pitchFamily="18" charset="0"/>
              </a:rPr>
              <a:t>76% say they would give preference to GeorgiaBEST certificate holder</a:t>
            </a:r>
          </a:p>
        </p:txBody>
      </p:sp>
      <p:pic>
        <p:nvPicPr>
          <p:cNvPr id="9" name="Audio 8">
            <a:hlinkClick r:id="" action="ppaction://media"/>
            <a:extLst>
              <a:ext uri="{FF2B5EF4-FFF2-40B4-BE49-F238E27FC236}">
                <a16:creationId xmlns:a16="http://schemas.microsoft.com/office/drawing/2014/main" id="{776614CF-2D86-6D6E-A6B1-A172380862A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pic>
        <p:nvPicPr>
          <p:cNvPr id="4" name="Picture 3">
            <a:extLst>
              <a:ext uri="{FF2B5EF4-FFF2-40B4-BE49-F238E27FC236}">
                <a16:creationId xmlns:a16="http://schemas.microsoft.com/office/drawing/2014/main" id="{2324DB2C-528D-7CE2-DF58-2F262565239E}"/>
              </a:ext>
            </a:extLst>
          </p:cNvPr>
          <p:cNvPicPr>
            <a:picLocks noChangeAspect="1"/>
          </p:cNvPicPr>
          <p:nvPr/>
        </p:nvPicPr>
        <p:blipFill>
          <a:blip r:embed="rId6"/>
          <a:stretch>
            <a:fillRect/>
          </a:stretch>
        </p:blipFill>
        <p:spPr>
          <a:xfrm>
            <a:off x="5791200" y="4899586"/>
            <a:ext cx="1694835" cy="1694835"/>
          </a:xfrm>
          <a:prstGeom prst="rect">
            <a:avLst/>
          </a:prstGeom>
        </p:spPr>
      </p:pic>
    </p:spTree>
    <p:extLst>
      <p:ext uri="{BB962C8B-B14F-4D97-AF65-F5344CB8AC3E}">
        <p14:creationId xmlns:p14="http://schemas.microsoft.com/office/powerpoint/2010/main" val="401973824"/>
      </p:ext>
    </p:extLst>
  </p:cSld>
  <p:clrMapOvr>
    <a:masterClrMapping/>
  </p:clrMapOvr>
  <mc:AlternateContent xmlns:mc="http://schemas.openxmlformats.org/markup-compatibility/2006" xmlns:p14="http://schemas.microsoft.com/office/powerpoint/2010/main">
    <mc:Choice Requires="p14">
      <p:transition spd="slow" p14:dur="1500" advTm="33517">
        <p:random/>
      </p:transition>
    </mc:Choice>
    <mc:Fallback xmlns="">
      <p:transition spd="slow" advTm="3351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a:latin typeface="Footlight MT Light" panose="0204060206030A020304" pitchFamily="18" charset="0"/>
              </a:rPr>
              <a:t>Grading Policy</a:t>
            </a:r>
          </a:p>
        </p:txBody>
      </p:sp>
      <p:sp>
        <p:nvSpPr>
          <p:cNvPr id="3" name="Content Placeholder 2"/>
          <p:cNvSpPr>
            <a:spLocks noGrp="1"/>
          </p:cNvSpPr>
          <p:nvPr>
            <p:ph idx="1"/>
          </p:nvPr>
        </p:nvSpPr>
        <p:spPr>
          <a:xfrm>
            <a:off x="944620" y="1874517"/>
            <a:ext cx="7633742" cy="3593591"/>
          </a:xfrm>
        </p:spPr>
        <p:txBody>
          <a:bodyPr>
            <a:normAutofit/>
          </a:bodyPr>
          <a:lstStyle/>
          <a:p>
            <a:r>
              <a:rPr lang="en-US" sz="2800" dirty="0">
                <a:solidFill>
                  <a:schemeClr val="tx1"/>
                </a:solidFill>
                <a:latin typeface="Cambria" panose="02040503050406030204" pitchFamily="18" charset="0"/>
              </a:rPr>
              <a:t>All assignments must be turned by posted due date</a:t>
            </a:r>
          </a:p>
          <a:p>
            <a:r>
              <a:rPr lang="en-US" sz="2800" dirty="0">
                <a:solidFill>
                  <a:schemeClr val="tx1"/>
                </a:solidFill>
                <a:latin typeface="Cambria" panose="02040503050406030204" pitchFamily="18" charset="0"/>
              </a:rPr>
              <a:t>For partial credit, portfolio assignments can be turned in within 5 days of the due date</a:t>
            </a:r>
          </a:p>
          <a:p>
            <a:r>
              <a:rPr lang="en-US" sz="2800" dirty="0">
                <a:solidFill>
                  <a:schemeClr val="tx1"/>
                </a:solidFill>
                <a:latin typeface="Cambria" panose="02040503050406030204" pitchFamily="18" charset="0"/>
              </a:rPr>
              <a:t>Details in grading rubric</a:t>
            </a:r>
          </a:p>
        </p:txBody>
      </p:sp>
      <p:pic>
        <p:nvPicPr>
          <p:cNvPr id="17" name="Audio 16">
            <a:hlinkClick r:id="" action="ppaction://media"/>
            <a:extLst>
              <a:ext uri="{FF2B5EF4-FFF2-40B4-BE49-F238E27FC236}">
                <a16:creationId xmlns:a16="http://schemas.microsoft.com/office/drawing/2014/main" id="{9B524434-8CD6-F6A0-7500-F8D6CB19BA1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pic>
        <p:nvPicPr>
          <p:cNvPr id="4" name="Picture 3">
            <a:extLst>
              <a:ext uri="{FF2B5EF4-FFF2-40B4-BE49-F238E27FC236}">
                <a16:creationId xmlns:a16="http://schemas.microsoft.com/office/drawing/2014/main" id="{0F8F8994-876C-7F16-4AA5-0E2D28F25CC4}"/>
              </a:ext>
            </a:extLst>
          </p:cNvPr>
          <p:cNvPicPr>
            <a:picLocks noChangeAspect="1"/>
          </p:cNvPicPr>
          <p:nvPr/>
        </p:nvPicPr>
        <p:blipFill>
          <a:blip r:embed="rId6"/>
          <a:stretch>
            <a:fillRect/>
          </a:stretch>
        </p:blipFill>
        <p:spPr>
          <a:xfrm>
            <a:off x="5867400" y="4953000"/>
            <a:ext cx="1694835" cy="1694835"/>
          </a:xfrm>
          <a:prstGeom prst="rect">
            <a:avLst/>
          </a:prstGeom>
        </p:spPr>
      </p:pic>
    </p:spTree>
    <p:extLst>
      <p:ext uri="{BB962C8B-B14F-4D97-AF65-F5344CB8AC3E}">
        <p14:creationId xmlns:p14="http://schemas.microsoft.com/office/powerpoint/2010/main" val="1641332593"/>
      </p:ext>
    </p:extLst>
  </p:cSld>
  <p:clrMapOvr>
    <a:masterClrMapping/>
  </p:clrMapOvr>
  <mc:AlternateContent xmlns:mc="http://schemas.openxmlformats.org/markup-compatibility/2006" xmlns:p14="http://schemas.microsoft.com/office/powerpoint/2010/main">
    <mc:Choice Requires="p14">
      <p:transition spd="slow" p14:dur="1500" advTm="42352">
        <p:random/>
      </p:transition>
    </mc:Choice>
    <mc:Fallback xmlns="">
      <p:transition spd="slow" advTm="4235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Footlight MT Light" panose="0204060206030A020304" pitchFamily="18" charset="0"/>
              </a:rPr>
              <a:t>WBL Coordinator Information</a:t>
            </a:r>
          </a:p>
        </p:txBody>
      </p:sp>
      <p:pic>
        <p:nvPicPr>
          <p:cNvPr id="23" name="Audio 22">
            <a:hlinkClick r:id="" action="ppaction://media"/>
            <a:extLst>
              <a:ext uri="{FF2B5EF4-FFF2-40B4-BE49-F238E27FC236}">
                <a16:creationId xmlns:a16="http://schemas.microsoft.com/office/drawing/2014/main" id="{DB11E3A5-7CD0-5A97-EFD8-AD723E05C20C}"/>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18750" t="-118750" r="-118750" b="-118750"/>
          <a:stretch>
            <a:fillRect/>
          </a:stretch>
        </p:blipFill>
        <p:spPr>
          <a:xfrm>
            <a:off x="6875761" y="5023695"/>
            <a:ext cx="2057400" cy="2057400"/>
          </a:xfrm>
          <a:prstGeom prst="ellipse">
            <a:avLst/>
          </a:prstGeom>
        </p:spPr>
      </p:pic>
      <p:pic>
        <p:nvPicPr>
          <p:cNvPr id="8" name="Picture 7" descr="A person wearing a blue scarf&#10;&#10;Description automatically generated">
            <a:extLst>
              <a:ext uri="{FF2B5EF4-FFF2-40B4-BE49-F238E27FC236}">
                <a16:creationId xmlns:a16="http://schemas.microsoft.com/office/drawing/2014/main" id="{DA610600-6000-DBCA-FD44-055FF0ACDF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1797" y="1824924"/>
            <a:ext cx="1127041" cy="1578819"/>
          </a:xfrm>
          <a:prstGeom prst="rect">
            <a:avLst/>
          </a:prstGeom>
        </p:spPr>
      </p:pic>
      <p:pic>
        <p:nvPicPr>
          <p:cNvPr id="10" name="Picture 9" descr="A person smiling at the camera&#10;&#10;Description automatically generated">
            <a:extLst>
              <a:ext uri="{FF2B5EF4-FFF2-40B4-BE49-F238E27FC236}">
                <a16:creationId xmlns:a16="http://schemas.microsoft.com/office/drawing/2014/main" id="{B4803275-5269-B9CE-E8CA-E16D6A5AA7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7919" y="4005362"/>
            <a:ext cx="1041529" cy="1524001"/>
          </a:xfrm>
          <a:prstGeom prst="rect">
            <a:avLst/>
          </a:prstGeom>
        </p:spPr>
      </p:pic>
      <p:pic>
        <p:nvPicPr>
          <p:cNvPr id="12" name="Picture 11" descr="A person with blonde hair smiling&#10;&#10;Description automatically generated">
            <a:extLst>
              <a:ext uri="{FF2B5EF4-FFF2-40B4-BE49-F238E27FC236}">
                <a16:creationId xmlns:a16="http://schemas.microsoft.com/office/drawing/2014/main" id="{2D4CD0A0-6A2D-B95D-55A1-A98C1C9493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5182" y="3984077"/>
            <a:ext cx="1395489" cy="1415062"/>
          </a:xfrm>
          <a:prstGeom prst="rect">
            <a:avLst/>
          </a:prstGeom>
        </p:spPr>
      </p:pic>
      <p:pic>
        <p:nvPicPr>
          <p:cNvPr id="14" name="Picture 13" descr="A person smiling at camera&#10;&#10;Description automatically generated">
            <a:extLst>
              <a:ext uri="{FF2B5EF4-FFF2-40B4-BE49-F238E27FC236}">
                <a16:creationId xmlns:a16="http://schemas.microsoft.com/office/drawing/2014/main" id="{ADC9EF20-1D70-96F2-214E-2E5587A34F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42293" y="1796853"/>
            <a:ext cx="1205393" cy="1607394"/>
          </a:xfrm>
          <a:prstGeom prst="rect">
            <a:avLst/>
          </a:prstGeom>
        </p:spPr>
      </p:pic>
      <p:pic>
        <p:nvPicPr>
          <p:cNvPr id="16" name="Picture 15" descr="A person with a beard and glasses&#10;&#10;Description automatically generated">
            <a:extLst>
              <a:ext uri="{FF2B5EF4-FFF2-40B4-BE49-F238E27FC236}">
                <a16:creationId xmlns:a16="http://schemas.microsoft.com/office/drawing/2014/main" id="{07A7AD0B-7EDA-3C12-3546-0A34D0E0DE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3101" y="1802511"/>
            <a:ext cx="1307393" cy="1568871"/>
          </a:xfrm>
          <a:prstGeom prst="rect">
            <a:avLst/>
          </a:prstGeom>
        </p:spPr>
      </p:pic>
      <p:sp>
        <p:nvSpPr>
          <p:cNvPr id="17" name="TextBox 16">
            <a:extLst>
              <a:ext uri="{FF2B5EF4-FFF2-40B4-BE49-F238E27FC236}">
                <a16:creationId xmlns:a16="http://schemas.microsoft.com/office/drawing/2014/main" id="{C260B09A-F243-AD06-2DF1-14F18951B262}"/>
              </a:ext>
            </a:extLst>
          </p:cNvPr>
          <p:cNvSpPr txBox="1"/>
          <p:nvPr/>
        </p:nvSpPr>
        <p:spPr>
          <a:xfrm>
            <a:off x="689663" y="3363054"/>
            <a:ext cx="1116011" cy="461665"/>
          </a:xfrm>
          <a:prstGeom prst="rect">
            <a:avLst/>
          </a:prstGeom>
          <a:noFill/>
        </p:spPr>
        <p:txBody>
          <a:bodyPr wrap="none" rtlCol="0">
            <a:spAutoFit/>
          </a:bodyPr>
          <a:lstStyle/>
          <a:p>
            <a:pPr algn="ctr"/>
            <a:r>
              <a:rPr lang="en-US" sz="1200" dirty="0"/>
              <a:t>Leon Bowers</a:t>
            </a:r>
          </a:p>
          <a:p>
            <a:pPr algn="ctr"/>
            <a:r>
              <a:rPr lang="en-US" sz="1200" dirty="0"/>
              <a:t>EPHS</a:t>
            </a:r>
          </a:p>
        </p:txBody>
      </p:sp>
      <p:sp>
        <p:nvSpPr>
          <p:cNvPr id="18" name="TextBox 17">
            <a:extLst>
              <a:ext uri="{FF2B5EF4-FFF2-40B4-BE49-F238E27FC236}">
                <a16:creationId xmlns:a16="http://schemas.microsoft.com/office/drawing/2014/main" id="{DEFD96E9-3E35-A1F3-E011-F45A177F661D}"/>
              </a:ext>
            </a:extLst>
          </p:cNvPr>
          <p:cNvSpPr txBox="1"/>
          <p:nvPr/>
        </p:nvSpPr>
        <p:spPr>
          <a:xfrm>
            <a:off x="2466545" y="3408202"/>
            <a:ext cx="1550424" cy="461665"/>
          </a:xfrm>
          <a:prstGeom prst="rect">
            <a:avLst/>
          </a:prstGeom>
          <a:noFill/>
        </p:spPr>
        <p:txBody>
          <a:bodyPr wrap="none" rtlCol="0">
            <a:spAutoFit/>
          </a:bodyPr>
          <a:lstStyle/>
          <a:p>
            <a:pPr algn="ctr"/>
            <a:r>
              <a:rPr lang="en-US" sz="1200" dirty="0"/>
              <a:t>Lashonta Flemister</a:t>
            </a:r>
          </a:p>
          <a:p>
            <a:pPr algn="ctr"/>
            <a:r>
              <a:rPr lang="en-US" sz="1200" dirty="0"/>
              <a:t>HHS</a:t>
            </a:r>
          </a:p>
        </p:txBody>
      </p:sp>
      <p:sp>
        <p:nvSpPr>
          <p:cNvPr id="19" name="TextBox 18">
            <a:extLst>
              <a:ext uri="{FF2B5EF4-FFF2-40B4-BE49-F238E27FC236}">
                <a16:creationId xmlns:a16="http://schemas.microsoft.com/office/drawing/2014/main" id="{C06A7D71-0629-BD38-1C92-9DB3FD7B5BCC}"/>
              </a:ext>
            </a:extLst>
          </p:cNvPr>
          <p:cNvSpPr txBox="1"/>
          <p:nvPr/>
        </p:nvSpPr>
        <p:spPr>
          <a:xfrm>
            <a:off x="597540" y="5590730"/>
            <a:ext cx="1132041" cy="461665"/>
          </a:xfrm>
          <a:prstGeom prst="rect">
            <a:avLst/>
          </a:prstGeom>
          <a:noFill/>
        </p:spPr>
        <p:txBody>
          <a:bodyPr wrap="none" rtlCol="0">
            <a:spAutoFit/>
          </a:bodyPr>
          <a:lstStyle/>
          <a:p>
            <a:pPr algn="ctr"/>
            <a:r>
              <a:rPr lang="en-US" sz="1200" dirty="0"/>
              <a:t>Karen Parker</a:t>
            </a:r>
          </a:p>
          <a:p>
            <a:pPr algn="ctr"/>
            <a:r>
              <a:rPr lang="en-US" sz="1200" dirty="0"/>
              <a:t>PCHS</a:t>
            </a:r>
          </a:p>
        </p:txBody>
      </p:sp>
      <p:sp>
        <p:nvSpPr>
          <p:cNvPr id="20" name="TextBox 19">
            <a:extLst>
              <a:ext uri="{FF2B5EF4-FFF2-40B4-BE49-F238E27FC236}">
                <a16:creationId xmlns:a16="http://schemas.microsoft.com/office/drawing/2014/main" id="{28897F24-DFAD-9EC0-516A-5FE389E538DF}"/>
              </a:ext>
            </a:extLst>
          </p:cNvPr>
          <p:cNvSpPr txBox="1"/>
          <p:nvPr/>
        </p:nvSpPr>
        <p:spPr>
          <a:xfrm>
            <a:off x="4766677" y="3428994"/>
            <a:ext cx="1231427" cy="461665"/>
          </a:xfrm>
          <a:prstGeom prst="rect">
            <a:avLst/>
          </a:prstGeom>
          <a:noFill/>
        </p:spPr>
        <p:txBody>
          <a:bodyPr wrap="none" rtlCol="0">
            <a:spAutoFit/>
          </a:bodyPr>
          <a:lstStyle/>
          <a:p>
            <a:pPr algn="ctr"/>
            <a:r>
              <a:rPr lang="en-US" sz="1200" dirty="0"/>
              <a:t>Michelle Miller</a:t>
            </a:r>
          </a:p>
          <a:p>
            <a:pPr algn="ctr"/>
            <a:r>
              <a:rPr lang="en-US" sz="1200" dirty="0"/>
              <a:t>NPHS</a:t>
            </a:r>
          </a:p>
        </p:txBody>
      </p:sp>
      <p:sp>
        <p:nvSpPr>
          <p:cNvPr id="22" name="TextBox 21">
            <a:extLst>
              <a:ext uri="{FF2B5EF4-FFF2-40B4-BE49-F238E27FC236}">
                <a16:creationId xmlns:a16="http://schemas.microsoft.com/office/drawing/2014/main" id="{24C3AC84-984E-9784-8932-46EB224D5D1F}"/>
              </a:ext>
            </a:extLst>
          </p:cNvPr>
          <p:cNvSpPr txBox="1"/>
          <p:nvPr/>
        </p:nvSpPr>
        <p:spPr>
          <a:xfrm>
            <a:off x="3926976" y="5579867"/>
            <a:ext cx="1252267" cy="461665"/>
          </a:xfrm>
          <a:prstGeom prst="rect">
            <a:avLst/>
          </a:prstGeom>
          <a:noFill/>
        </p:spPr>
        <p:txBody>
          <a:bodyPr wrap="none" rtlCol="0">
            <a:spAutoFit/>
          </a:bodyPr>
          <a:lstStyle/>
          <a:p>
            <a:pPr algn="ctr"/>
            <a:r>
              <a:rPr lang="en-US" sz="1200" dirty="0"/>
              <a:t>Monica Rydza</a:t>
            </a:r>
          </a:p>
          <a:p>
            <a:pPr algn="ctr"/>
            <a:r>
              <a:rPr lang="en-US" sz="1200" dirty="0"/>
              <a:t>District Office</a:t>
            </a:r>
          </a:p>
        </p:txBody>
      </p:sp>
      <p:sp>
        <p:nvSpPr>
          <p:cNvPr id="24" name="TextBox 23">
            <a:extLst>
              <a:ext uri="{FF2B5EF4-FFF2-40B4-BE49-F238E27FC236}">
                <a16:creationId xmlns:a16="http://schemas.microsoft.com/office/drawing/2014/main" id="{1E0760D1-2461-6DF8-A0CC-415188BBA871}"/>
              </a:ext>
            </a:extLst>
          </p:cNvPr>
          <p:cNvSpPr txBox="1"/>
          <p:nvPr/>
        </p:nvSpPr>
        <p:spPr>
          <a:xfrm>
            <a:off x="6869781" y="3403743"/>
            <a:ext cx="1168910" cy="461665"/>
          </a:xfrm>
          <a:prstGeom prst="rect">
            <a:avLst/>
          </a:prstGeom>
          <a:noFill/>
        </p:spPr>
        <p:txBody>
          <a:bodyPr wrap="none" rtlCol="0">
            <a:spAutoFit/>
          </a:bodyPr>
          <a:lstStyle/>
          <a:p>
            <a:pPr algn="ctr"/>
            <a:r>
              <a:rPr lang="en-US" sz="1200" dirty="0"/>
              <a:t>Christi Dorsey</a:t>
            </a:r>
          </a:p>
          <a:p>
            <a:pPr algn="ctr"/>
            <a:r>
              <a:rPr lang="en-US" sz="1200" dirty="0"/>
              <a:t>NPHS</a:t>
            </a:r>
          </a:p>
        </p:txBody>
      </p:sp>
      <p:sp>
        <p:nvSpPr>
          <p:cNvPr id="25" name="TextBox 24">
            <a:extLst>
              <a:ext uri="{FF2B5EF4-FFF2-40B4-BE49-F238E27FC236}">
                <a16:creationId xmlns:a16="http://schemas.microsoft.com/office/drawing/2014/main" id="{FACC3685-9E92-619C-85B7-A60B50E91C59}"/>
              </a:ext>
            </a:extLst>
          </p:cNvPr>
          <p:cNvSpPr txBox="1"/>
          <p:nvPr/>
        </p:nvSpPr>
        <p:spPr>
          <a:xfrm>
            <a:off x="2120042" y="5579868"/>
            <a:ext cx="1284326" cy="461665"/>
          </a:xfrm>
          <a:prstGeom prst="rect">
            <a:avLst/>
          </a:prstGeom>
          <a:noFill/>
        </p:spPr>
        <p:txBody>
          <a:bodyPr wrap="none" rtlCol="0">
            <a:spAutoFit/>
          </a:bodyPr>
          <a:lstStyle/>
          <a:p>
            <a:pPr algn="ctr"/>
            <a:r>
              <a:rPr lang="en-US" sz="1200" dirty="0"/>
              <a:t>Melissa Moody</a:t>
            </a:r>
          </a:p>
          <a:p>
            <a:pPr algn="ctr"/>
            <a:r>
              <a:rPr lang="en-US" sz="1200" dirty="0"/>
              <a:t>SPHS</a:t>
            </a:r>
          </a:p>
        </p:txBody>
      </p:sp>
      <p:pic>
        <p:nvPicPr>
          <p:cNvPr id="28" name="Picture 27" descr="A person smiling at camera&#10;&#10;Description automatically generated">
            <a:extLst>
              <a:ext uri="{FF2B5EF4-FFF2-40B4-BE49-F238E27FC236}">
                <a16:creationId xmlns:a16="http://schemas.microsoft.com/office/drawing/2014/main" id="{2B968847-C2A1-9A76-F5F4-BE05DF78E4D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97722" y="1794398"/>
            <a:ext cx="1531493" cy="1555053"/>
          </a:xfrm>
          <a:prstGeom prst="rect">
            <a:avLst/>
          </a:prstGeom>
        </p:spPr>
      </p:pic>
      <p:pic>
        <p:nvPicPr>
          <p:cNvPr id="4" name="Picture 3" descr="A person with long hair wearing a pink shirt&#10;&#10;Description automatically generated">
            <a:extLst>
              <a:ext uri="{FF2B5EF4-FFF2-40B4-BE49-F238E27FC236}">
                <a16:creationId xmlns:a16="http://schemas.microsoft.com/office/drawing/2014/main" id="{D56F428A-1D4A-8E6D-C8CC-BDA570F97D4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88424" y="4005362"/>
            <a:ext cx="947561" cy="1524001"/>
          </a:xfrm>
          <a:prstGeom prst="rect">
            <a:avLst/>
          </a:prstGeom>
        </p:spPr>
      </p:pic>
      <p:pic>
        <p:nvPicPr>
          <p:cNvPr id="3" name="Picture 2">
            <a:extLst>
              <a:ext uri="{FF2B5EF4-FFF2-40B4-BE49-F238E27FC236}">
                <a16:creationId xmlns:a16="http://schemas.microsoft.com/office/drawing/2014/main" id="{D28AD1FA-80EE-3AF9-B265-7F223EC783BD}"/>
              </a:ext>
            </a:extLst>
          </p:cNvPr>
          <p:cNvPicPr>
            <a:picLocks noChangeAspect="1"/>
          </p:cNvPicPr>
          <p:nvPr/>
        </p:nvPicPr>
        <p:blipFill>
          <a:blip r:embed="rId13"/>
          <a:stretch>
            <a:fillRect/>
          </a:stretch>
        </p:blipFill>
        <p:spPr>
          <a:xfrm>
            <a:off x="6227017" y="4007948"/>
            <a:ext cx="1689292" cy="1689292"/>
          </a:xfrm>
          <a:prstGeom prst="rect">
            <a:avLst/>
          </a:prstGeom>
        </p:spPr>
      </p:pic>
    </p:spTree>
    <p:extLst>
      <p:ext uri="{BB962C8B-B14F-4D97-AF65-F5344CB8AC3E}">
        <p14:creationId xmlns:p14="http://schemas.microsoft.com/office/powerpoint/2010/main" val="17953671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14454">
        <p:random/>
      </p:transition>
    </mc:Choice>
    <mc:Fallback xmlns="">
      <p:transition spd="slow" advTm="1445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a:latin typeface="Footlight MT Light" panose="0204060206030A020304" pitchFamily="18" charset="0"/>
              </a:rPr>
              <a:t>Employer Paperwork</a:t>
            </a:r>
          </a:p>
        </p:txBody>
      </p:sp>
      <p:sp>
        <p:nvSpPr>
          <p:cNvPr id="3" name="Content Placeholder 2"/>
          <p:cNvSpPr>
            <a:spLocks noGrp="1"/>
          </p:cNvSpPr>
          <p:nvPr>
            <p:ph idx="1"/>
          </p:nvPr>
        </p:nvSpPr>
        <p:spPr>
          <a:xfrm>
            <a:off x="1109311" y="1828800"/>
            <a:ext cx="7120289" cy="3288635"/>
          </a:xfrm>
        </p:spPr>
        <p:txBody>
          <a:bodyPr>
            <a:normAutofit fontScale="92500" lnSpcReduction="20000"/>
          </a:bodyPr>
          <a:lstStyle/>
          <a:p>
            <a:r>
              <a:rPr lang="en-US" sz="2800" dirty="0">
                <a:solidFill>
                  <a:schemeClr val="tx1"/>
                </a:solidFill>
                <a:latin typeface="Cambria" panose="02040503050406030204" pitchFamily="18" charset="0"/>
              </a:rPr>
              <a:t>Due August 1, and must contain all required signatures</a:t>
            </a:r>
          </a:p>
          <a:p>
            <a:r>
              <a:rPr lang="en-US" sz="2800" dirty="0">
                <a:solidFill>
                  <a:schemeClr val="tx1"/>
                </a:solidFill>
                <a:latin typeface="Cambria" panose="02040503050406030204" pitchFamily="18" charset="0"/>
              </a:rPr>
              <a:t>Cannot report to school late or leave early until complete and checked off by WBL Coordinator</a:t>
            </a:r>
          </a:p>
          <a:p>
            <a:r>
              <a:rPr lang="en-US" sz="2800" dirty="0">
                <a:solidFill>
                  <a:schemeClr val="tx1"/>
                </a:solidFill>
                <a:latin typeface="Cambria" panose="02040503050406030204" pitchFamily="18" charset="0"/>
              </a:rPr>
              <a:t>Contact your coordinator to turn in Open House or at an earlier date</a:t>
            </a:r>
          </a:p>
          <a:p>
            <a:r>
              <a:rPr lang="en-US" sz="2800" dirty="0">
                <a:solidFill>
                  <a:schemeClr val="tx1"/>
                </a:solidFill>
                <a:latin typeface="Cambria" panose="02040503050406030204" pitchFamily="18" charset="0"/>
              </a:rPr>
              <a:t>Look closely at provided checklist</a:t>
            </a:r>
          </a:p>
        </p:txBody>
      </p:sp>
      <p:pic>
        <p:nvPicPr>
          <p:cNvPr id="13" name="Audio 12">
            <a:hlinkClick r:id="" action="ppaction://media"/>
            <a:extLst>
              <a:ext uri="{FF2B5EF4-FFF2-40B4-BE49-F238E27FC236}">
                <a16:creationId xmlns:a16="http://schemas.microsoft.com/office/drawing/2014/main" id="{90E1603F-997E-5541-9CF6-F0731A5C80C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pic>
        <p:nvPicPr>
          <p:cNvPr id="4" name="Picture 3">
            <a:extLst>
              <a:ext uri="{FF2B5EF4-FFF2-40B4-BE49-F238E27FC236}">
                <a16:creationId xmlns:a16="http://schemas.microsoft.com/office/drawing/2014/main" id="{9C0E28DC-F005-C958-DEBA-3EFF5A78F1EC}"/>
              </a:ext>
            </a:extLst>
          </p:cNvPr>
          <p:cNvPicPr>
            <a:picLocks noChangeAspect="1"/>
          </p:cNvPicPr>
          <p:nvPr/>
        </p:nvPicPr>
        <p:blipFill>
          <a:blip r:embed="rId6"/>
          <a:stretch>
            <a:fillRect/>
          </a:stretch>
        </p:blipFill>
        <p:spPr>
          <a:xfrm>
            <a:off x="5791200" y="5054410"/>
            <a:ext cx="1694835" cy="1694835"/>
          </a:xfrm>
          <a:prstGeom prst="rect">
            <a:avLst/>
          </a:prstGeom>
        </p:spPr>
      </p:pic>
    </p:spTree>
    <p:extLst>
      <p:ext uri="{BB962C8B-B14F-4D97-AF65-F5344CB8AC3E}">
        <p14:creationId xmlns:p14="http://schemas.microsoft.com/office/powerpoint/2010/main" val="876875647"/>
      </p:ext>
    </p:extLst>
  </p:cSld>
  <p:clrMapOvr>
    <a:masterClrMapping/>
  </p:clrMapOvr>
  <mc:AlternateContent xmlns:mc="http://schemas.openxmlformats.org/markup-compatibility/2006" xmlns:p14="http://schemas.microsoft.com/office/powerpoint/2010/main">
    <mc:Choice Requires="p14">
      <p:transition spd="slow" p14:dur="1500" advTm="36666">
        <p:random/>
      </p:transition>
    </mc:Choice>
    <mc:Fallback xmlns="">
      <p:transition spd="slow" advTm="3666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7633742" cy="1492132"/>
          </a:xfrm>
        </p:spPr>
        <p:txBody>
          <a:bodyPr>
            <a:normAutofit/>
          </a:bodyPr>
          <a:lstStyle/>
          <a:p>
            <a:pPr algn="ctr"/>
            <a:r>
              <a:rPr lang="en-US" sz="4800" dirty="0">
                <a:latin typeface="Footlight MT Light" panose="0204060206030A020304" pitchFamily="18" charset="0"/>
              </a:rPr>
              <a:t>Safety Sheet</a:t>
            </a:r>
          </a:p>
        </p:txBody>
      </p:sp>
      <p:sp>
        <p:nvSpPr>
          <p:cNvPr id="3" name="Content Placeholder 2"/>
          <p:cNvSpPr>
            <a:spLocks noGrp="1"/>
          </p:cNvSpPr>
          <p:nvPr>
            <p:ph idx="1"/>
          </p:nvPr>
        </p:nvSpPr>
        <p:spPr>
          <a:xfrm>
            <a:off x="1066800" y="1660466"/>
            <a:ext cx="6571343" cy="3288635"/>
          </a:xfrm>
        </p:spPr>
        <p:txBody>
          <a:bodyPr>
            <a:noAutofit/>
          </a:bodyPr>
          <a:lstStyle/>
          <a:p>
            <a:r>
              <a:rPr lang="en-US" sz="2800" dirty="0">
                <a:solidFill>
                  <a:schemeClr val="tx1"/>
                </a:solidFill>
                <a:latin typeface="Cambria" panose="02040503050406030204" pitchFamily="18" charset="0"/>
              </a:rPr>
              <a:t>Due your first DLD </a:t>
            </a:r>
          </a:p>
          <a:p>
            <a:r>
              <a:rPr lang="en-US" sz="2800" dirty="0">
                <a:solidFill>
                  <a:schemeClr val="tx1"/>
                </a:solidFill>
                <a:latin typeface="Cambria" panose="02040503050406030204" pitchFamily="18" charset="0"/>
              </a:rPr>
              <a:t>Checklist</a:t>
            </a:r>
          </a:p>
          <a:p>
            <a:r>
              <a:rPr lang="en-US" sz="2800" dirty="0">
                <a:solidFill>
                  <a:schemeClr val="tx1"/>
                </a:solidFill>
                <a:latin typeface="Cambria" panose="02040503050406030204" pitchFamily="18" charset="0"/>
              </a:rPr>
              <a:t>OSHA</a:t>
            </a:r>
          </a:p>
          <a:p>
            <a:r>
              <a:rPr lang="en-US" sz="2800" dirty="0">
                <a:solidFill>
                  <a:schemeClr val="tx1"/>
                </a:solidFill>
                <a:latin typeface="Cambria" panose="02040503050406030204" pitchFamily="18" charset="0"/>
              </a:rPr>
              <a:t>Child Labor Summary Sheet (provided)</a:t>
            </a:r>
          </a:p>
          <a:p>
            <a:r>
              <a:rPr lang="en-US" sz="2800" dirty="0">
                <a:solidFill>
                  <a:schemeClr val="tx1"/>
                </a:solidFill>
                <a:latin typeface="Cambria" panose="02040503050406030204" pitchFamily="18" charset="0"/>
              </a:rPr>
              <a:t>Dress Code</a:t>
            </a:r>
          </a:p>
          <a:p>
            <a:r>
              <a:rPr lang="en-US" sz="2800" dirty="0">
                <a:solidFill>
                  <a:schemeClr val="tx1"/>
                </a:solidFill>
                <a:latin typeface="Cambria" panose="02040503050406030204" pitchFamily="18" charset="0"/>
              </a:rPr>
              <a:t>Harassment</a:t>
            </a:r>
          </a:p>
        </p:txBody>
      </p:sp>
      <p:pic>
        <p:nvPicPr>
          <p:cNvPr id="21" name="Audio 20">
            <a:hlinkClick r:id="" action="ppaction://media"/>
            <a:extLst>
              <a:ext uri="{FF2B5EF4-FFF2-40B4-BE49-F238E27FC236}">
                <a16:creationId xmlns:a16="http://schemas.microsoft.com/office/drawing/2014/main" id="{408D30CF-64B5-DA02-BEEA-D42C3EF3278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pic>
        <p:nvPicPr>
          <p:cNvPr id="4" name="Picture 3">
            <a:extLst>
              <a:ext uri="{FF2B5EF4-FFF2-40B4-BE49-F238E27FC236}">
                <a16:creationId xmlns:a16="http://schemas.microsoft.com/office/drawing/2014/main" id="{DDD8804E-0306-0B02-2BC8-928819056C72}"/>
              </a:ext>
            </a:extLst>
          </p:cNvPr>
          <p:cNvPicPr>
            <a:picLocks noChangeAspect="1"/>
          </p:cNvPicPr>
          <p:nvPr/>
        </p:nvPicPr>
        <p:blipFill>
          <a:blip r:embed="rId6"/>
          <a:stretch>
            <a:fillRect/>
          </a:stretch>
        </p:blipFill>
        <p:spPr>
          <a:xfrm>
            <a:off x="5715000" y="5014985"/>
            <a:ext cx="1694835" cy="1694835"/>
          </a:xfrm>
          <a:prstGeom prst="rect">
            <a:avLst/>
          </a:prstGeom>
        </p:spPr>
      </p:pic>
    </p:spTree>
    <p:extLst>
      <p:ext uri="{BB962C8B-B14F-4D97-AF65-F5344CB8AC3E}">
        <p14:creationId xmlns:p14="http://schemas.microsoft.com/office/powerpoint/2010/main" val="1718080661"/>
      </p:ext>
    </p:extLst>
  </p:cSld>
  <p:clrMapOvr>
    <a:masterClrMapping/>
  </p:clrMapOvr>
  <mc:AlternateContent xmlns:mc="http://schemas.openxmlformats.org/markup-compatibility/2006" xmlns:p14="http://schemas.microsoft.com/office/powerpoint/2010/main">
    <mc:Choice Requires="p14">
      <p:transition spd="slow" p14:dur="1500" advTm="59804">
        <p:random/>
      </p:transition>
    </mc:Choice>
    <mc:Fallback xmlns="">
      <p:transition spd="slow" advTm="5980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684" y="956172"/>
            <a:ext cx="7100916" cy="1049235"/>
          </a:xfrm>
        </p:spPr>
        <p:txBody>
          <a:bodyPr>
            <a:normAutofit fontScale="90000"/>
          </a:bodyPr>
          <a:lstStyle/>
          <a:p>
            <a:pPr algn="ctr"/>
            <a:r>
              <a:rPr lang="en-US" sz="4400" dirty="0">
                <a:latin typeface="Footlight MT Light" panose="0204060206030A020304" pitchFamily="18" charset="0"/>
              </a:rPr>
              <a:t>“See Something, Say Something”</a:t>
            </a:r>
          </a:p>
        </p:txBody>
      </p:sp>
      <p:sp>
        <p:nvSpPr>
          <p:cNvPr id="3" name="Content Placeholder 2"/>
          <p:cNvSpPr>
            <a:spLocks noGrp="1"/>
          </p:cNvSpPr>
          <p:nvPr>
            <p:ph idx="1"/>
          </p:nvPr>
        </p:nvSpPr>
        <p:spPr>
          <a:xfrm>
            <a:off x="1266553" y="2066618"/>
            <a:ext cx="7191647" cy="3288635"/>
          </a:xfrm>
        </p:spPr>
        <p:txBody>
          <a:bodyPr>
            <a:normAutofit/>
          </a:bodyPr>
          <a:lstStyle/>
          <a:p>
            <a:r>
              <a:rPr lang="en-US" sz="2800" dirty="0">
                <a:solidFill>
                  <a:schemeClr val="tx1"/>
                </a:solidFill>
                <a:latin typeface="Cambria" panose="02040503050406030204" pitchFamily="18" charset="0"/>
              </a:rPr>
              <a:t>Arriving/leaving during odd times</a:t>
            </a:r>
          </a:p>
          <a:p>
            <a:r>
              <a:rPr lang="en-US" sz="2800" dirty="0">
                <a:solidFill>
                  <a:schemeClr val="tx1"/>
                </a:solidFill>
                <a:latin typeface="Cambria" panose="02040503050406030204" pitchFamily="18" charset="0"/>
              </a:rPr>
              <a:t>“See anything” unusual, “say something”</a:t>
            </a:r>
          </a:p>
          <a:p>
            <a:pPr marL="457200" lvl="1" indent="0">
              <a:buNone/>
            </a:pPr>
            <a:r>
              <a:rPr lang="en-US" sz="2600" dirty="0">
                <a:solidFill>
                  <a:schemeClr val="tx1"/>
                </a:solidFill>
                <a:latin typeface="Cambria" panose="02040503050406030204" pitchFamily="18" charset="0"/>
              </a:rPr>
              <a:t>Report to office personnel or administration</a:t>
            </a:r>
          </a:p>
        </p:txBody>
      </p:sp>
      <p:pic>
        <p:nvPicPr>
          <p:cNvPr id="9" name="Audio 8">
            <a:hlinkClick r:id="" action="ppaction://media"/>
            <a:extLst>
              <a:ext uri="{FF2B5EF4-FFF2-40B4-BE49-F238E27FC236}">
                <a16:creationId xmlns:a16="http://schemas.microsoft.com/office/drawing/2014/main" id="{DB3E94A8-5938-1733-D5AB-45677DDEA5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pic>
        <p:nvPicPr>
          <p:cNvPr id="4" name="Picture 3">
            <a:extLst>
              <a:ext uri="{FF2B5EF4-FFF2-40B4-BE49-F238E27FC236}">
                <a16:creationId xmlns:a16="http://schemas.microsoft.com/office/drawing/2014/main" id="{7B4D9B95-89B8-4F1F-ECAD-19A3EF95607E}"/>
              </a:ext>
            </a:extLst>
          </p:cNvPr>
          <p:cNvPicPr>
            <a:picLocks noChangeAspect="1"/>
          </p:cNvPicPr>
          <p:nvPr/>
        </p:nvPicPr>
        <p:blipFill>
          <a:blip r:embed="rId5"/>
          <a:stretch>
            <a:fillRect/>
          </a:stretch>
        </p:blipFill>
        <p:spPr>
          <a:xfrm>
            <a:off x="5791200" y="4953000"/>
            <a:ext cx="1694835" cy="1694835"/>
          </a:xfrm>
          <a:prstGeom prst="rect">
            <a:avLst/>
          </a:prstGeom>
        </p:spPr>
      </p:pic>
    </p:spTree>
    <p:extLst>
      <p:ext uri="{BB962C8B-B14F-4D97-AF65-F5344CB8AC3E}">
        <p14:creationId xmlns:p14="http://schemas.microsoft.com/office/powerpoint/2010/main" val="2157206028"/>
      </p:ext>
    </p:extLst>
  </p:cSld>
  <p:clrMapOvr>
    <a:masterClrMapping/>
  </p:clrMapOvr>
  <mc:AlternateContent xmlns:mc="http://schemas.openxmlformats.org/markup-compatibility/2006" xmlns:p14="http://schemas.microsoft.com/office/powerpoint/2010/main">
    <mc:Choice Requires="p14">
      <p:transition spd="slow" p14:dur="1500" advTm="42961">
        <p:random/>
      </p:transition>
    </mc:Choice>
    <mc:Fallback xmlns="">
      <p:transition spd="slow" advTm="4296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a:latin typeface="Footlight MT Light" panose="0204060206030A020304" pitchFamily="18" charset="0"/>
              </a:rPr>
              <a:t>WBL Graduation Cord</a:t>
            </a:r>
          </a:p>
        </p:txBody>
      </p:sp>
      <p:sp>
        <p:nvSpPr>
          <p:cNvPr id="3" name="Content Placeholder 2"/>
          <p:cNvSpPr>
            <a:spLocks noGrp="1"/>
          </p:cNvSpPr>
          <p:nvPr>
            <p:ph idx="1"/>
          </p:nvPr>
        </p:nvSpPr>
        <p:spPr>
          <a:xfrm>
            <a:off x="1128684" y="1905000"/>
            <a:ext cx="7253316" cy="3288635"/>
          </a:xfrm>
        </p:spPr>
        <p:txBody>
          <a:bodyPr>
            <a:normAutofit fontScale="92500" lnSpcReduction="10000"/>
          </a:bodyPr>
          <a:lstStyle/>
          <a:p>
            <a:r>
              <a:rPr lang="en-US" sz="2800" dirty="0">
                <a:solidFill>
                  <a:schemeClr val="tx1"/>
                </a:solidFill>
                <a:latin typeface="Cambria" panose="02040503050406030204" pitchFamily="18" charset="0"/>
              </a:rPr>
              <a:t>Cord sheets given at August meeting </a:t>
            </a:r>
          </a:p>
          <a:p>
            <a:r>
              <a:rPr lang="en-US" sz="2800" dirty="0">
                <a:solidFill>
                  <a:schemeClr val="tx1"/>
                </a:solidFill>
                <a:latin typeface="Cambria" panose="02040503050406030204" pitchFamily="18" charset="0"/>
              </a:rPr>
              <a:t>Opportunity to go above and beyond</a:t>
            </a:r>
          </a:p>
          <a:p>
            <a:r>
              <a:rPr lang="en-US" sz="2800" dirty="0">
                <a:solidFill>
                  <a:schemeClr val="tx1"/>
                </a:solidFill>
                <a:latin typeface="Cambria" panose="02040503050406030204" pitchFamily="18" charset="0"/>
              </a:rPr>
              <a:t>Approved Community Service </a:t>
            </a:r>
          </a:p>
          <a:p>
            <a:r>
              <a:rPr lang="en-US" sz="2800" dirty="0">
                <a:solidFill>
                  <a:schemeClr val="tx1"/>
                </a:solidFill>
                <a:latin typeface="Cambria" panose="02040503050406030204" pitchFamily="18" charset="0"/>
              </a:rPr>
              <a:t>May have cost associated with cord</a:t>
            </a:r>
          </a:p>
          <a:p>
            <a:r>
              <a:rPr lang="en-US" sz="2800" dirty="0">
                <a:latin typeface="Cambria" panose="02040503050406030204" pitchFamily="18" charset="0"/>
              </a:rPr>
              <a:t>Must meet coordinator’s deadline </a:t>
            </a:r>
            <a:br>
              <a:rPr lang="en-US" sz="2800" dirty="0">
                <a:latin typeface="Cambria" panose="02040503050406030204" pitchFamily="18" charset="0"/>
              </a:rPr>
            </a:br>
            <a:r>
              <a:rPr lang="en-US" sz="2800" dirty="0">
                <a:latin typeface="Cambria" panose="02040503050406030204" pitchFamily="18" charset="0"/>
              </a:rPr>
              <a:t>to earn cord</a:t>
            </a:r>
            <a:endParaRPr lang="en-US" sz="2800" dirty="0">
              <a:solidFill>
                <a:schemeClr val="tx1"/>
              </a:solidFill>
              <a:latin typeface="Cambria" panose="02040503050406030204" pitchFamily="18" charset="0"/>
            </a:endParaRPr>
          </a:p>
          <a:p>
            <a:endParaRPr lang="en-US" dirty="0"/>
          </a:p>
        </p:txBody>
      </p:sp>
      <p:pic>
        <p:nvPicPr>
          <p:cNvPr id="9" name="Audio 8">
            <a:hlinkClick r:id="" action="ppaction://media"/>
            <a:extLst>
              <a:ext uri="{FF2B5EF4-FFF2-40B4-BE49-F238E27FC236}">
                <a16:creationId xmlns:a16="http://schemas.microsoft.com/office/drawing/2014/main" id="{69C65F3D-3E14-F5BE-972C-C639AF3071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pic>
        <p:nvPicPr>
          <p:cNvPr id="4" name="Picture 3">
            <a:extLst>
              <a:ext uri="{FF2B5EF4-FFF2-40B4-BE49-F238E27FC236}">
                <a16:creationId xmlns:a16="http://schemas.microsoft.com/office/drawing/2014/main" id="{AA95E5D2-5FD4-796C-C231-A5F5B4DCE223}"/>
              </a:ext>
            </a:extLst>
          </p:cNvPr>
          <p:cNvPicPr>
            <a:picLocks noChangeAspect="1"/>
          </p:cNvPicPr>
          <p:nvPr/>
        </p:nvPicPr>
        <p:blipFill>
          <a:blip r:embed="rId5"/>
          <a:stretch>
            <a:fillRect/>
          </a:stretch>
        </p:blipFill>
        <p:spPr>
          <a:xfrm>
            <a:off x="5715000" y="4953000"/>
            <a:ext cx="1694835" cy="1694835"/>
          </a:xfrm>
          <a:prstGeom prst="rect">
            <a:avLst/>
          </a:prstGeom>
        </p:spPr>
      </p:pic>
    </p:spTree>
    <p:extLst>
      <p:ext uri="{BB962C8B-B14F-4D97-AF65-F5344CB8AC3E}">
        <p14:creationId xmlns:p14="http://schemas.microsoft.com/office/powerpoint/2010/main" val="3959691152"/>
      </p:ext>
    </p:extLst>
  </p:cSld>
  <p:clrMapOvr>
    <a:masterClrMapping/>
  </p:clrMapOvr>
  <mc:AlternateContent xmlns:mc="http://schemas.openxmlformats.org/markup-compatibility/2006" xmlns:p14="http://schemas.microsoft.com/office/powerpoint/2010/main">
    <mc:Choice Requires="p14">
      <p:transition spd="slow" p14:dur="1500" advTm="34155">
        <p:random/>
      </p:transition>
    </mc:Choice>
    <mc:Fallback xmlns="">
      <p:transition spd="slow" advTm="34155">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pPr algn="ctr"/>
            <a:r>
              <a:rPr lang="en-US" sz="4800" dirty="0">
                <a:latin typeface="Footlight MT Light" panose="0204060206030A020304" pitchFamily="18" charset="0"/>
              </a:rPr>
              <a:t>Work-Based Learning</a:t>
            </a:r>
          </a:p>
        </p:txBody>
      </p:sp>
      <p:sp>
        <p:nvSpPr>
          <p:cNvPr id="16387" name="Rectangle 3"/>
          <p:cNvSpPr>
            <a:spLocks noGrp="1" noChangeArrowheads="1"/>
          </p:cNvSpPr>
          <p:nvPr>
            <p:ph idx="1"/>
          </p:nvPr>
        </p:nvSpPr>
        <p:spPr>
          <a:xfrm>
            <a:off x="938758" y="1874517"/>
            <a:ext cx="7633742" cy="3593591"/>
          </a:xfrm>
        </p:spPr>
        <p:txBody>
          <a:bodyPr>
            <a:noAutofit/>
          </a:bodyPr>
          <a:lstStyle/>
          <a:p>
            <a:r>
              <a:rPr lang="en-US" sz="2400" dirty="0">
                <a:solidFill>
                  <a:schemeClr val="tx1"/>
                </a:solidFill>
                <a:latin typeface="Cambria" panose="02040503050406030204" pitchFamily="18" charset="0"/>
              </a:rPr>
              <a:t>1st Day of School – Monday, August 1</a:t>
            </a:r>
          </a:p>
          <a:p>
            <a:pPr lvl="1"/>
            <a:r>
              <a:rPr lang="en-US" sz="2200" dirty="0">
                <a:solidFill>
                  <a:schemeClr val="tx1"/>
                </a:solidFill>
                <a:latin typeface="Cambria" panose="02040503050406030204" pitchFamily="18" charset="0"/>
              </a:rPr>
              <a:t>Check Remind for first day procedures</a:t>
            </a:r>
          </a:p>
          <a:p>
            <a:pPr lvl="1"/>
            <a:r>
              <a:rPr lang="en-US" sz="2200" dirty="0">
                <a:solidFill>
                  <a:schemeClr val="tx1"/>
                </a:solidFill>
                <a:latin typeface="Cambria" panose="02040503050406030204" pitchFamily="18" charset="0"/>
              </a:rPr>
              <a:t>WBL Coordinators will be checking paperwork</a:t>
            </a:r>
          </a:p>
          <a:p>
            <a:pPr lvl="1"/>
            <a:r>
              <a:rPr lang="en-US" sz="2200" dirty="0">
                <a:latin typeface="Cambria" panose="02040503050406030204" pitchFamily="18" charset="0"/>
              </a:rPr>
              <a:t>Do not schedule work until after 4:00 until you have turned in all required documents and have permission to leave</a:t>
            </a:r>
            <a:endParaRPr lang="en-US" sz="2200" dirty="0">
              <a:solidFill>
                <a:schemeClr val="tx1"/>
              </a:solidFill>
              <a:latin typeface="Cambria" panose="02040503050406030204" pitchFamily="18" charset="0"/>
            </a:endParaRPr>
          </a:p>
          <a:p>
            <a:r>
              <a:rPr lang="en-US" sz="2400" dirty="0">
                <a:solidFill>
                  <a:schemeClr val="tx1"/>
                </a:solidFill>
                <a:latin typeface="Cambria" panose="02040503050406030204" pitchFamily="18" charset="0"/>
              </a:rPr>
              <a:t>What to do on advisement/testing days</a:t>
            </a:r>
          </a:p>
          <a:p>
            <a:pPr lvl="1"/>
            <a:r>
              <a:rPr lang="en-US" sz="2200" dirty="0">
                <a:solidFill>
                  <a:schemeClr val="tx1"/>
                </a:solidFill>
                <a:latin typeface="Cambria" panose="02040503050406030204" pitchFamily="18" charset="0"/>
              </a:rPr>
              <a:t>Pay attention to school calendar</a:t>
            </a:r>
          </a:p>
          <a:p>
            <a:pPr lvl="1"/>
            <a:r>
              <a:rPr lang="en-US" sz="2200" dirty="0">
                <a:solidFill>
                  <a:schemeClr val="tx1"/>
                </a:solidFill>
                <a:latin typeface="Cambria" panose="02040503050406030204" pitchFamily="18" charset="0"/>
              </a:rPr>
              <a:t>Advance notice to employer</a:t>
            </a:r>
          </a:p>
        </p:txBody>
      </p:sp>
      <p:pic>
        <p:nvPicPr>
          <p:cNvPr id="7" name="Audio 6">
            <a:hlinkClick r:id="" action="ppaction://media"/>
            <a:extLst>
              <a:ext uri="{FF2B5EF4-FFF2-40B4-BE49-F238E27FC236}">
                <a16:creationId xmlns:a16="http://schemas.microsoft.com/office/drawing/2014/main" id="{B4BC574F-3E00-0526-902E-67CEE8375BF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110984" y="4768596"/>
            <a:ext cx="2057400" cy="2057400"/>
          </a:xfrm>
          <a:prstGeom prst="ellipse">
            <a:avLst/>
          </a:prstGeom>
        </p:spPr>
      </p:pic>
      <p:pic>
        <p:nvPicPr>
          <p:cNvPr id="2" name="Picture 1">
            <a:extLst>
              <a:ext uri="{FF2B5EF4-FFF2-40B4-BE49-F238E27FC236}">
                <a16:creationId xmlns:a16="http://schemas.microsoft.com/office/drawing/2014/main" id="{266C4AF6-ABB2-D68D-53D4-42E2B387781A}"/>
              </a:ext>
            </a:extLst>
          </p:cNvPr>
          <p:cNvPicPr>
            <a:picLocks noChangeAspect="1"/>
          </p:cNvPicPr>
          <p:nvPr/>
        </p:nvPicPr>
        <p:blipFill>
          <a:blip r:embed="rId6"/>
          <a:stretch>
            <a:fillRect/>
          </a:stretch>
        </p:blipFill>
        <p:spPr>
          <a:xfrm>
            <a:off x="5943600" y="5054410"/>
            <a:ext cx="1694835" cy="16948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6711">
        <p:random/>
      </p:transition>
    </mc:Choice>
    <mc:Fallback xmlns="">
      <p:transition spd="slow" advTm="3671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83059" y="838200"/>
            <a:ext cx="5760741" cy="977622"/>
          </a:xfrm>
        </p:spPr>
        <p:txBody>
          <a:bodyPr/>
          <a:lstStyle/>
          <a:p>
            <a:r>
              <a:rPr lang="en-US" dirty="0">
                <a:latin typeface="Footlight MT Light" panose="0204060206030A020304" pitchFamily="18" charset="0"/>
              </a:rPr>
              <a:t>Please Remember!</a:t>
            </a:r>
          </a:p>
        </p:txBody>
      </p:sp>
      <p:sp>
        <p:nvSpPr>
          <p:cNvPr id="4" name="Subtitle 3"/>
          <p:cNvSpPr>
            <a:spLocks noGrp="1"/>
          </p:cNvSpPr>
          <p:nvPr>
            <p:ph type="subTitle" idx="1"/>
          </p:nvPr>
        </p:nvSpPr>
        <p:spPr>
          <a:xfrm>
            <a:off x="838200" y="2249750"/>
            <a:ext cx="6705600" cy="2590800"/>
          </a:xfrm>
        </p:spPr>
        <p:txBody>
          <a:bodyPr>
            <a:normAutofit fontScale="92500" lnSpcReduction="20000"/>
          </a:bodyPr>
          <a:lstStyle/>
          <a:p>
            <a:pPr marL="342900" indent="-342900">
              <a:buFont typeface="Arial" panose="020B0604020202020204" pitchFamily="34" charset="0"/>
              <a:buChar char="•"/>
            </a:pPr>
            <a:r>
              <a:rPr lang="en-US" sz="2400" dirty="0">
                <a:latin typeface="Cambria" panose="02040503050406030204" pitchFamily="18" charset="0"/>
              </a:rPr>
              <a:t>Contact your WBL coordinator with any questions</a:t>
            </a:r>
          </a:p>
          <a:p>
            <a:pPr marL="342900" indent="-342900">
              <a:buFont typeface="Arial" panose="020B0604020202020204" pitchFamily="34" charset="0"/>
              <a:buChar char="•"/>
            </a:pPr>
            <a:r>
              <a:rPr lang="en-US" sz="2400" dirty="0">
                <a:latin typeface="Cambria" panose="02040503050406030204" pitchFamily="18" charset="0"/>
              </a:rPr>
              <a:t>You CANNOT be on campus during your WBL block unless your placement is at your school</a:t>
            </a:r>
          </a:p>
          <a:p>
            <a:pPr marL="342900" indent="-342900">
              <a:buFont typeface="Arial" panose="020B0604020202020204" pitchFamily="34" charset="0"/>
              <a:buChar char="•"/>
            </a:pPr>
            <a:r>
              <a:rPr lang="en-US" sz="2400" dirty="0">
                <a:latin typeface="Cambria" panose="02040503050406030204" pitchFamily="18" charset="0"/>
              </a:rPr>
              <a:t>Join Remind – can send private message, if sent after 9pm, will be answered the following day</a:t>
            </a:r>
          </a:p>
          <a:p>
            <a:pPr marL="342900" indent="-342900">
              <a:buFont typeface="Arial" panose="020B0604020202020204" pitchFamily="34" charset="0"/>
              <a:buChar char="•"/>
            </a:pPr>
            <a:r>
              <a:rPr lang="en-US" sz="2400" dirty="0">
                <a:latin typeface="Cambria" panose="02040503050406030204" pitchFamily="18" charset="0"/>
              </a:rPr>
              <a:t>Looking forward to a great year!</a:t>
            </a:r>
          </a:p>
          <a:p>
            <a:pPr marL="342900" indent="-342900">
              <a:buFont typeface="Arial" panose="020B0604020202020204" pitchFamily="34" charset="0"/>
              <a:buChar char="•"/>
            </a:pPr>
            <a:endParaRPr lang="en-US" sz="2000" dirty="0">
              <a:latin typeface="Cambria" panose="02040503050406030204" pitchFamily="18" charset="0"/>
            </a:endParaRPr>
          </a:p>
        </p:txBody>
      </p:sp>
      <p:pic>
        <p:nvPicPr>
          <p:cNvPr id="15" name="Audio 14">
            <a:hlinkClick r:id="" action="ppaction://media"/>
            <a:extLst>
              <a:ext uri="{FF2B5EF4-FFF2-40B4-BE49-F238E27FC236}">
                <a16:creationId xmlns:a16="http://schemas.microsoft.com/office/drawing/2014/main" id="{E87723E9-E70F-CB24-5813-9F5C3FF397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pic>
        <p:nvPicPr>
          <p:cNvPr id="3" name="Picture 2">
            <a:extLst>
              <a:ext uri="{FF2B5EF4-FFF2-40B4-BE49-F238E27FC236}">
                <a16:creationId xmlns:a16="http://schemas.microsoft.com/office/drawing/2014/main" id="{D3B8F081-1D73-C658-FC32-EB1F969BD12E}"/>
              </a:ext>
            </a:extLst>
          </p:cNvPr>
          <p:cNvPicPr>
            <a:picLocks noChangeAspect="1"/>
          </p:cNvPicPr>
          <p:nvPr/>
        </p:nvPicPr>
        <p:blipFill>
          <a:blip r:embed="rId5"/>
          <a:stretch>
            <a:fillRect/>
          </a:stretch>
        </p:blipFill>
        <p:spPr>
          <a:xfrm>
            <a:off x="5715000" y="4899586"/>
            <a:ext cx="1694835" cy="1694835"/>
          </a:xfrm>
          <a:prstGeom prst="rect">
            <a:avLst/>
          </a:prstGeom>
        </p:spPr>
      </p:pic>
    </p:spTree>
    <p:extLst>
      <p:ext uri="{BB962C8B-B14F-4D97-AF65-F5344CB8AC3E}">
        <p14:creationId xmlns:p14="http://schemas.microsoft.com/office/powerpoint/2010/main" val="2831429038"/>
      </p:ext>
    </p:extLst>
  </p:cSld>
  <p:clrMapOvr>
    <a:masterClrMapping/>
  </p:clrMapOvr>
  <mc:AlternateContent xmlns:mc="http://schemas.openxmlformats.org/markup-compatibility/2006" xmlns:p14="http://schemas.microsoft.com/office/powerpoint/2010/main">
    <mc:Choice Requires="p14">
      <p:transition spd="slow" p14:dur="1500" advTm="50644">
        <p:random/>
      </p:transition>
    </mc:Choice>
    <mc:Fallback xmlns="">
      <p:transition spd="slow" advTm="5064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400" dirty="0">
                <a:latin typeface="Footlight MT Light" panose="0204060206030A020304" pitchFamily="18" charset="0"/>
              </a:rPr>
              <a:t>Goal of WBL </a:t>
            </a:r>
            <a:br>
              <a:rPr lang="en-US" dirty="0">
                <a:latin typeface="Footlight MT Light" panose="0204060206030A020304" pitchFamily="18" charset="0"/>
              </a:rPr>
            </a:br>
            <a:r>
              <a:rPr lang="en-US" sz="4400" dirty="0">
                <a:latin typeface="Footlight MT Light" panose="0204060206030A020304" pitchFamily="18" charset="0"/>
              </a:rPr>
              <a:t>(Student Handbook)</a:t>
            </a:r>
            <a:endParaRPr lang="en-US" dirty="0">
              <a:latin typeface="Footlight MT Light" panose="0204060206030A020304" pitchFamily="18" charset="0"/>
            </a:endParaRPr>
          </a:p>
        </p:txBody>
      </p:sp>
      <p:sp>
        <p:nvSpPr>
          <p:cNvPr id="3" name="Content Placeholder 2"/>
          <p:cNvSpPr>
            <a:spLocks noGrp="1"/>
          </p:cNvSpPr>
          <p:nvPr>
            <p:ph idx="1"/>
          </p:nvPr>
        </p:nvSpPr>
        <p:spPr>
          <a:xfrm>
            <a:off x="1146765" y="2438400"/>
            <a:ext cx="6571343" cy="3288635"/>
          </a:xfrm>
        </p:spPr>
        <p:txBody>
          <a:bodyPr>
            <a:normAutofit/>
          </a:bodyPr>
          <a:lstStyle/>
          <a:p>
            <a:pPr marL="0" indent="0" algn="just">
              <a:buNone/>
            </a:pPr>
            <a:r>
              <a:rPr lang="en-US" sz="2400" dirty="0">
                <a:solidFill>
                  <a:schemeClr val="tx1"/>
                </a:solidFill>
                <a:latin typeface="Cambria" panose="02040503050406030204" pitchFamily="18" charset="0"/>
              </a:rPr>
              <a:t>To develop or build upon employability skills such as learning positive work habits and attitudes.  You will have the opportunity to learn from professionals in your career field and earn elective credit from the WBL course.</a:t>
            </a:r>
          </a:p>
          <a:p>
            <a:pPr marL="0" indent="0">
              <a:buNone/>
            </a:pPr>
            <a:endParaRPr lang="en-US" sz="2400" dirty="0">
              <a:solidFill>
                <a:schemeClr val="tx1"/>
              </a:solidFill>
              <a:latin typeface="Cambria" panose="02040503050406030204" pitchFamily="18" charset="0"/>
            </a:endParaRPr>
          </a:p>
        </p:txBody>
      </p:sp>
      <p:pic>
        <p:nvPicPr>
          <p:cNvPr id="17" name="Audio 16">
            <a:hlinkClick r:id="" action="ppaction://media"/>
            <a:extLst>
              <a:ext uri="{FF2B5EF4-FFF2-40B4-BE49-F238E27FC236}">
                <a16:creationId xmlns:a16="http://schemas.microsoft.com/office/drawing/2014/main" id="{4D203B13-3E9C-25E6-BA61-010ABE63E84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168105" y="4698335"/>
            <a:ext cx="2057400" cy="2057400"/>
          </a:xfrm>
          <a:prstGeom prst="ellipse">
            <a:avLst/>
          </a:prstGeom>
        </p:spPr>
      </p:pic>
      <p:pic>
        <p:nvPicPr>
          <p:cNvPr id="4" name="Picture 3">
            <a:extLst>
              <a:ext uri="{FF2B5EF4-FFF2-40B4-BE49-F238E27FC236}">
                <a16:creationId xmlns:a16="http://schemas.microsoft.com/office/drawing/2014/main" id="{6695D2FD-1DBA-6ABD-752F-C17DFD313162}"/>
              </a:ext>
            </a:extLst>
          </p:cNvPr>
          <p:cNvPicPr>
            <a:picLocks noChangeAspect="1"/>
          </p:cNvPicPr>
          <p:nvPr/>
        </p:nvPicPr>
        <p:blipFill>
          <a:blip r:embed="rId6"/>
          <a:stretch>
            <a:fillRect/>
          </a:stretch>
        </p:blipFill>
        <p:spPr>
          <a:xfrm>
            <a:off x="6172200" y="4268286"/>
            <a:ext cx="1694835" cy="1694835"/>
          </a:xfrm>
          <a:prstGeom prst="rect">
            <a:avLst/>
          </a:prstGeom>
        </p:spPr>
      </p:pic>
    </p:spTree>
    <p:extLst>
      <p:ext uri="{BB962C8B-B14F-4D97-AF65-F5344CB8AC3E}">
        <p14:creationId xmlns:p14="http://schemas.microsoft.com/office/powerpoint/2010/main" val="2094313213"/>
      </p:ext>
    </p:extLst>
  </p:cSld>
  <p:clrMapOvr>
    <a:masterClrMapping/>
  </p:clrMapOvr>
  <mc:AlternateContent xmlns:mc="http://schemas.openxmlformats.org/markup-compatibility/2006" xmlns:p14="http://schemas.microsoft.com/office/powerpoint/2010/main">
    <mc:Choice Requires="p14">
      <p:transition spd="slow" p14:dur="1500" advTm="18358">
        <p:random/>
      </p:transition>
    </mc:Choice>
    <mc:Fallback xmlns="">
      <p:transition spd="slow" advTm="1835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a:latin typeface="Footlight MT Light" panose="0204060206030A020304" pitchFamily="18" charset="0"/>
              </a:rPr>
              <a:t>Placements</a:t>
            </a:r>
          </a:p>
        </p:txBody>
      </p:sp>
      <p:sp>
        <p:nvSpPr>
          <p:cNvPr id="3" name="Content Placeholder 2"/>
          <p:cNvSpPr>
            <a:spLocks noGrp="1"/>
          </p:cNvSpPr>
          <p:nvPr>
            <p:ph idx="1"/>
          </p:nvPr>
        </p:nvSpPr>
        <p:spPr>
          <a:xfrm>
            <a:off x="1128684" y="1976993"/>
            <a:ext cx="6571343" cy="3288635"/>
          </a:xfrm>
        </p:spPr>
        <p:txBody>
          <a:bodyPr>
            <a:normAutofit fontScale="92500"/>
          </a:bodyPr>
          <a:lstStyle/>
          <a:p>
            <a:r>
              <a:rPr lang="en-US" sz="2400" dirty="0">
                <a:solidFill>
                  <a:schemeClr val="tx1"/>
                </a:solidFill>
                <a:latin typeface="Cambria" panose="02040503050406030204" pitchFamily="18" charset="0"/>
              </a:rPr>
              <a:t>Placements in a family business are not appropriate</a:t>
            </a:r>
          </a:p>
          <a:p>
            <a:r>
              <a:rPr lang="en-US" sz="2400" dirty="0">
                <a:solidFill>
                  <a:schemeClr val="tx1"/>
                </a:solidFill>
                <a:latin typeface="Cambria" panose="02040503050406030204" pitchFamily="18" charset="0"/>
              </a:rPr>
              <a:t>WBL students cannot be placed in a home office or private residence </a:t>
            </a:r>
          </a:p>
          <a:p>
            <a:r>
              <a:rPr lang="en-US" sz="2400" dirty="0">
                <a:solidFill>
                  <a:schemeClr val="tx1"/>
                </a:solidFill>
                <a:latin typeface="Cambria" panose="02040503050406030204" pitchFamily="18" charset="0"/>
              </a:rPr>
              <a:t>WBL employers must have a business license and meet all legal requirements</a:t>
            </a:r>
          </a:p>
          <a:p>
            <a:r>
              <a:rPr lang="en-US" sz="2400" dirty="0">
                <a:solidFill>
                  <a:schemeClr val="tx1"/>
                </a:solidFill>
                <a:latin typeface="Cambria" panose="02040503050406030204" pitchFamily="18" charset="0"/>
              </a:rPr>
              <a:t>Work sites must be free from discrimination or exploitation</a:t>
            </a:r>
          </a:p>
        </p:txBody>
      </p:sp>
      <p:pic>
        <p:nvPicPr>
          <p:cNvPr id="25" name="Audio 24">
            <a:hlinkClick r:id="" action="ppaction://media"/>
            <a:extLst>
              <a:ext uri="{FF2B5EF4-FFF2-40B4-BE49-F238E27FC236}">
                <a16:creationId xmlns:a16="http://schemas.microsoft.com/office/drawing/2014/main" id="{3BBAAE26-BA4C-21D8-2577-D724808516E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620000" y="5144414"/>
            <a:ext cx="2057400" cy="2057400"/>
          </a:xfrm>
          <a:prstGeom prst="ellipse">
            <a:avLst/>
          </a:prstGeom>
        </p:spPr>
      </p:pic>
      <p:pic>
        <p:nvPicPr>
          <p:cNvPr id="4" name="Picture 3">
            <a:extLst>
              <a:ext uri="{FF2B5EF4-FFF2-40B4-BE49-F238E27FC236}">
                <a16:creationId xmlns:a16="http://schemas.microsoft.com/office/drawing/2014/main" id="{A075C6EB-8F83-2710-003D-3D62A380BDC9}"/>
              </a:ext>
            </a:extLst>
          </p:cNvPr>
          <p:cNvPicPr>
            <a:picLocks noChangeAspect="1"/>
          </p:cNvPicPr>
          <p:nvPr/>
        </p:nvPicPr>
        <p:blipFill>
          <a:blip r:embed="rId6"/>
          <a:stretch>
            <a:fillRect/>
          </a:stretch>
        </p:blipFill>
        <p:spPr>
          <a:xfrm>
            <a:off x="6993878" y="4296996"/>
            <a:ext cx="1694835" cy="1694835"/>
          </a:xfrm>
          <a:prstGeom prst="rect">
            <a:avLst/>
          </a:prstGeom>
        </p:spPr>
      </p:pic>
    </p:spTree>
    <p:extLst>
      <p:ext uri="{BB962C8B-B14F-4D97-AF65-F5344CB8AC3E}">
        <p14:creationId xmlns:p14="http://schemas.microsoft.com/office/powerpoint/2010/main" val="659652367"/>
      </p:ext>
    </p:extLst>
  </p:cSld>
  <p:clrMapOvr>
    <a:masterClrMapping/>
  </p:clrMapOvr>
  <mc:AlternateContent xmlns:mc="http://schemas.openxmlformats.org/markup-compatibility/2006" xmlns:p14="http://schemas.microsoft.com/office/powerpoint/2010/main">
    <mc:Choice Requires="p14">
      <p:transition spd="slow" p14:dur="1500" advTm="68873">
        <p:random/>
      </p:transition>
    </mc:Choice>
    <mc:Fallback xmlns="">
      <p:transition spd="slow" advTm="6887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a:latin typeface="Footlight MT Light" panose="0204060206030A020304" pitchFamily="18" charset="0"/>
              </a:rPr>
              <a:t>Job Commitment</a:t>
            </a:r>
          </a:p>
        </p:txBody>
      </p:sp>
      <p:sp>
        <p:nvSpPr>
          <p:cNvPr id="3" name="Content Placeholder 2"/>
          <p:cNvSpPr>
            <a:spLocks noGrp="1"/>
          </p:cNvSpPr>
          <p:nvPr>
            <p:ph idx="1"/>
          </p:nvPr>
        </p:nvSpPr>
        <p:spPr>
          <a:xfrm>
            <a:off x="1128684" y="2057400"/>
            <a:ext cx="6571343" cy="3288635"/>
          </a:xfrm>
        </p:spPr>
        <p:txBody>
          <a:bodyPr>
            <a:normAutofit fontScale="85000" lnSpcReduction="10000"/>
          </a:bodyPr>
          <a:lstStyle/>
          <a:p>
            <a:r>
              <a:rPr lang="en-US" sz="2400" dirty="0">
                <a:solidFill>
                  <a:schemeClr val="tx1"/>
                </a:solidFill>
                <a:latin typeface="Cambria" panose="02040503050406030204" pitchFamily="18" charset="0"/>
              </a:rPr>
              <a:t>Maintaining employment is a requirement </a:t>
            </a:r>
          </a:p>
          <a:p>
            <a:r>
              <a:rPr lang="en-US" sz="2400" dirty="0">
                <a:solidFill>
                  <a:schemeClr val="tx1"/>
                </a:solidFill>
                <a:latin typeface="Cambria" panose="02040503050406030204" pitchFamily="18" charset="0"/>
              </a:rPr>
              <a:t>Job changes must be approved by your WBL Coordinator and a two-week notice given to your employer</a:t>
            </a:r>
          </a:p>
          <a:p>
            <a:r>
              <a:rPr lang="en-US" sz="2400" dirty="0">
                <a:solidFill>
                  <a:schemeClr val="tx1"/>
                </a:solidFill>
                <a:latin typeface="Cambria" panose="02040503050406030204" pitchFamily="18" charset="0"/>
              </a:rPr>
              <a:t>Changing jobs without approval grade is reduced to a 60 or below</a:t>
            </a:r>
          </a:p>
          <a:p>
            <a:r>
              <a:rPr lang="en-US" sz="2400" dirty="0">
                <a:latin typeface="Cambria" panose="02040503050406030204" pitchFamily="18" charset="0"/>
              </a:rPr>
              <a:t>Must notify coordinator within 48 hours if you are released from you job</a:t>
            </a:r>
          </a:p>
          <a:p>
            <a:r>
              <a:rPr lang="en-US" sz="2400" dirty="0">
                <a:solidFill>
                  <a:schemeClr val="tx1"/>
                </a:solidFill>
                <a:latin typeface="Cambria" panose="02040503050406030204" pitchFamily="18" charset="0"/>
              </a:rPr>
              <a:t>Follow company procedures</a:t>
            </a:r>
          </a:p>
        </p:txBody>
      </p:sp>
      <p:pic>
        <p:nvPicPr>
          <p:cNvPr id="11" name="Audio 10">
            <a:hlinkClick r:id="" action="ppaction://media"/>
            <a:extLst>
              <a:ext uri="{FF2B5EF4-FFF2-40B4-BE49-F238E27FC236}">
                <a16:creationId xmlns:a16="http://schemas.microsoft.com/office/drawing/2014/main" id="{AB6F6AE9-DD16-F02A-40EF-B061A82CBF3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86600" y="5135649"/>
            <a:ext cx="2057400" cy="2057400"/>
          </a:xfrm>
          <a:prstGeom prst="ellipse">
            <a:avLst/>
          </a:prstGeom>
        </p:spPr>
      </p:pic>
      <p:pic>
        <p:nvPicPr>
          <p:cNvPr id="4" name="Picture 3">
            <a:extLst>
              <a:ext uri="{FF2B5EF4-FFF2-40B4-BE49-F238E27FC236}">
                <a16:creationId xmlns:a16="http://schemas.microsoft.com/office/drawing/2014/main" id="{CBB5C0AB-4BC7-BCA7-312A-7E567664A056}"/>
              </a:ext>
            </a:extLst>
          </p:cNvPr>
          <p:cNvPicPr>
            <a:picLocks noChangeAspect="1"/>
          </p:cNvPicPr>
          <p:nvPr/>
        </p:nvPicPr>
        <p:blipFill>
          <a:blip r:embed="rId6"/>
          <a:stretch>
            <a:fillRect/>
          </a:stretch>
        </p:blipFill>
        <p:spPr>
          <a:xfrm>
            <a:off x="7086600" y="4114800"/>
            <a:ext cx="1694835" cy="1694835"/>
          </a:xfrm>
          <a:prstGeom prst="rect">
            <a:avLst/>
          </a:prstGeom>
        </p:spPr>
      </p:pic>
    </p:spTree>
    <p:extLst>
      <p:ext uri="{BB962C8B-B14F-4D97-AF65-F5344CB8AC3E}">
        <p14:creationId xmlns:p14="http://schemas.microsoft.com/office/powerpoint/2010/main" val="1037679002"/>
      </p:ext>
    </p:extLst>
  </p:cSld>
  <p:clrMapOvr>
    <a:masterClrMapping/>
  </p:clrMapOvr>
  <mc:AlternateContent xmlns:mc="http://schemas.openxmlformats.org/markup-compatibility/2006" xmlns:p14="http://schemas.microsoft.com/office/powerpoint/2010/main">
    <mc:Choice Requires="p14">
      <p:transition spd="slow" p14:dur="1500" advTm="43495">
        <p:random/>
      </p:transition>
    </mc:Choice>
    <mc:Fallback xmlns="">
      <p:transition spd="slow" advTm="43495">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a:latin typeface="Footlight MT Light" panose="0204060206030A020304" pitchFamily="18" charset="0"/>
              </a:rPr>
              <a:t>Training Plan</a:t>
            </a:r>
          </a:p>
        </p:txBody>
      </p:sp>
      <p:sp>
        <p:nvSpPr>
          <p:cNvPr id="3" name="Content Placeholder 2"/>
          <p:cNvSpPr>
            <a:spLocks noGrp="1"/>
          </p:cNvSpPr>
          <p:nvPr>
            <p:ph idx="1"/>
          </p:nvPr>
        </p:nvSpPr>
        <p:spPr>
          <a:xfrm>
            <a:off x="914400" y="2023488"/>
            <a:ext cx="7633742" cy="3593591"/>
          </a:xfrm>
        </p:spPr>
        <p:txBody>
          <a:bodyPr>
            <a:normAutofit/>
          </a:bodyPr>
          <a:lstStyle/>
          <a:p>
            <a:r>
              <a:rPr lang="en-US" sz="2400" dirty="0">
                <a:solidFill>
                  <a:schemeClr val="tx1"/>
                </a:solidFill>
                <a:latin typeface="Cambria" panose="02040503050406030204" pitchFamily="18" charset="0"/>
              </a:rPr>
              <a:t>Document explaining knowledge and skills learned throughout your job placement</a:t>
            </a:r>
          </a:p>
          <a:p>
            <a:r>
              <a:rPr lang="en-US" sz="2400" dirty="0">
                <a:solidFill>
                  <a:schemeClr val="tx1"/>
                </a:solidFill>
                <a:latin typeface="Cambria" panose="02040503050406030204" pitchFamily="18" charset="0"/>
              </a:rPr>
              <a:t>The student, employer, and WBL Coordinator work together to create a specific list of tasks or skills to be learned on the job </a:t>
            </a:r>
          </a:p>
        </p:txBody>
      </p:sp>
      <p:pic>
        <p:nvPicPr>
          <p:cNvPr id="14" name="Audio 13">
            <a:hlinkClick r:id="" action="ppaction://media"/>
            <a:extLst>
              <a:ext uri="{FF2B5EF4-FFF2-40B4-BE49-F238E27FC236}">
                <a16:creationId xmlns:a16="http://schemas.microsoft.com/office/drawing/2014/main" id="{7219977A-EF01-FF66-FC97-4757994B8B9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200900" y="5029200"/>
            <a:ext cx="2057400" cy="2057400"/>
          </a:xfrm>
          <a:prstGeom prst="ellipse">
            <a:avLst/>
          </a:prstGeom>
        </p:spPr>
      </p:pic>
      <p:pic>
        <p:nvPicPr>
          <p:cNvPr id="4" name="Picture 3">
            <a:extLst>
              <a:ext uri="{FF2B5EF4-FFF2-40B4-BE49-F238E27FC236}">
                <a16:creationId xmlns:a16="http://schemas.microsoft.com/office/drawing/2014/main" id="{1D9CBD25-D6D4-CC7E-0E26-0E967BD9DA0D}"/>
              </a:ext>
            </a:extLst>
          </p:cNvPr>
          <p:cNvPicPr>
            <a:picLocks noChangeAspect="1"/>
          </p:cNvPicPr>
          <p:nvPr/>
        </p:nvPicPr>
        <p:blipFill>
          <a:blip r:embed="rId6"/>
          <a:stretch>
            <a:fillRect/>
          </a:stretch>
        </p:blipFill>
        <p:spPr>
          <a:xfrm>
            <a:off x="6248400" y="4344850"/>
            <a:ext cx="1694835" cy="1694835"/>
          </a:xfrm>
          <a:prstGeom prst="rect">
            <a:avLst/>
          </a:prstGeom>
        </p:spPr>
      </p:pic>
    </p:spTree>
    <p:extLst>
      <p:ext uri="{BB962C8B-B14F-4D97-AF65-F5344CB8AC3E}">
        <p14:creationId xmlns:p14="http://schemas.microsoft.com/office/powerpoint/2010/main" val="1564408507"/>
      </p:ext>
    </p:extLst>
  </p:cSld>
  <p:clrMapOvr>
    <a:masterClrMapping/>
  </p:clrMapOvr>
  <mc:AlternateContent xmlns:mc="http://schemas.openxmlformats.org/markup-compatibility/2006" xmlns:p14="http://schemas.microsoft.com/office/powerpoint/2010/main">
    <mc:Choice Requires="p14">
      <p:transition spd="slow" p14:dur="1500" advTm="34748">
        <p:random/>
      </p:transition>
    </mc:Choice>
    <mc:Fallback xmlns="">
      <p:transition spd="slow" advTm="3474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800" dirty="0">
                <a:latin typeface="Footlight MT Light" panose="0204060206030A020304" pitchFamily="18" charset="0"/>
              </a:rPr>
              <a:t>Employer/Coordinator Evaluations</a:t>
            </a:r>
          </a:p>
        </p:txBody>
      </p:sp>
      <p:sp>
        <p:nvSpPr>
          <p:cNvPr id="3" name="Content Placeholder 2"/>
          <p:cNvSpPr>
            <a:spLocks noGrp="1"/>
          </p:cNvSpPr>
          <p:nvPr>
            <p:ph idx="1"/>
          </p:nvPr>
        </p:nvSpPr>
        <p:spPr>
          <a:xfrm>
            <a:off x="914400" y="2289536"/>
            <a:ext cx="7633742" cy="3593591"/>
          </a:xfrm>
        </p:spPr>
        <p:txBody>
          <a:bodyPr>
            <a:normAutofit/>
          </a:bodyPr>
          <a:lstStyle/>
          <a:p>
            <a:r>
              <a:rPr lang="en-US" sz="2400" dirty="0">
                <a:solidFill>
                  <a:schemeClr val="tx1"/>
                </a:solidFill>
                <a:latin typeface="Cambria" panose="02040503050406030204" pitchFamily="18" charset="0"/>
              </a:rPr>
              <a:t>Summative grade each nine weeks from the employer and the coordinator</a:t>
            </a:r>
          </a:p>
          <a:p>
            <a:r>
              <a:rPr lang="en-US" sz="2400" dirty="0">
                <a:latin typeface="Cambria" panose="02040503050406030204" pitchFamily="18" charset="0"/>
              </a:rPr>
              <a:t>Based on GeorgiaBEST criteria for employability skills</a:t>
            </a:r>
            <a:endParaRPr lang="en-US" sz="2400" dirty="0">
              <a:solidFill>
                <a:schemeClr val="tx1"/>
              </a:solidFill>
              <a:latin typeface="Cambria" panose="02040503050406030204" pitchFamily="18" charset="0"/>
            </a:endParaRPr>
          </a:p>
        </p:txBody>
      </p:sp>
      <p:pic>
        <p:nvPicPr>
          <p:cNvPr id="18" name="Audio 17">
            <a:hlinkClick r:id="" action="ppaction://media"/>
            <a:extLst>
              <a:ext uri="{FF2B5EF4-FFF2-40B4-BE49-F238E27FC236}">
                <a16:creationId xmlns:a16="http://schemas.microsoft.com/office/drawing/2014/main" id="{AC381610-7879-60DC-EE05-0340DCE3A00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pic>
        <p:nvPicPr>
          <p:cNvPr id="4" name="Picture 3">
            <a:extLst>
              <a:ext uri="{FF2B5EF4-FFF2-40B4-BE49-F238E27FC236}">
                <a16:creationId xmlns:a16="http://schemas.microsoft.com/office/drawing/2014/main" id="{21DF7103-700E-FFDA-1914-FE7CF663DACB}"/>
              </a:ext>
            </a:extLst>
          </p:cNvPr>
          <p:cNvPicPr>
            <a:picLocks noChangeAspect="1"/>
          </p:cNvPicPr>
          <p:nvPr/>
        </p:nvPicPr>
        <p:blipFill>
          <a:blip r:embed="rId6"/>
          <a:stretch>
            <a:fillRect/>
          </a:stretch>
        </p:blipFill>
        <p:spPr>
          <a:xfrm>
            <a:off x="5791200" y="4343400"/>
            <a:ext cx="1694835" cy="1694835"/>
          </a:xfrm>
          <a:prstGeom prst="rect">
            <a:avLst/>
          </a:prstGeom>
        </p:spPr>
      </p:pic>
    </p:spTree>
    <p:extLst>
      <p:ext uri="{BB962C8B-B14F-4D97-AF65-F5344CB8AC3E}">
        <p14:creationId xmlns:p14="http://schemas.microsoft.com/office/powerpoint/2010/main" val="198412896"/>
      </p:ext>
    </p:extLst>
  </p:cSld>
  <p:clrMapOvr>
    <a:masterClrMapping/>
  </p:clrMapOvr>
  <mc:AlternateContent xmlns:mc="http://schemas.openxmlformats.org/markup-compatibility/2006" xmlns:p14="http://schemas.microsoft.com/office/powerpoint/2010/main">
    <mc:Choice Requires="p14">
      <p:transition spd="slow" p14:dur="1500" advTm="57613">
        <p:random/>
      </p:transition>
    </mc:Choice>
    <mc:Fallback xmlns="">
      <p:transition spd="slow" advTm="5761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a:latin typeface="Footlight MT Light" panose="0204060206030A020304" pitchFamily="18" charset="0"/>
              </a:rPr>
              <a:t>Hour Requirements</a:t>
            </a:r>
          </a:p>
        </p:txBody>
      </p:sp>
      <p:sp>
        <p:nvSpPr>
          <p:cNvPr id="3" name="Content Placeholder 2"/>
          <p:cNvSpPr>
            <a:spLocks noGrp="1"/>
          </p:cNvSpPr>
          <p:nvPr>
            <p:ph idx="1"/>
          </p:nvPr>
        </p:nvSpPr>
        <p:spPr>
          <a:xfrm>
            <a:off x="1128684" y="1816501"/>
            <a:ext cx="7405716" cy="3288635"/>
          </a:xfrm>
        </p:spPr>
        <p:txBody>
          <a:bodyPr>
            <a:normAutofit/>
          </a:bodyPr>
          <a:lstStyle/>
          <a:p>
            <a:r>
              <a:rPr lang="en-US" sz="2800" dirty="0">
                <a:solidFill>
                  <a:schemeClr val="tx1"/>
                </a:solidFill>
                <a:latin typeface="Cambria" panose="02040503050406030204" pitchFamily="18" charset="0"/>
              </a:rPr>
              <a:t>Elective credits are earned for WBL</a:t>
            </a:r>
          </a:p>
          <a:p>
            <a:r>
              <a:rPr lang="en-US" sz="2800" dirty="0">
                <a:solidFill>
                  <a:schemeClr val="tx1"/>
                </a:solidFill>
                <a:latin typeface="Cambria" panose="02040503050406030204" pitchFamily="18" charset="0"/>
              </a:rPr>
              <a:t>1 block of WBL=7.5 work hours per week</a:t>
            </a:r>
          </a:p>
          <a:p>
            <a:r>
              <a:rPr lang="en-US" sz="2800" dirty="0">
                <a:solidFill>
                  <a:schemeClr val="tx1"/>
                </a:solidFill>
                <a:latin typeface="Cambria" panose="02040503050406030204" pitchFamily="18" charset="0"/>
              </a:rPr>
              <a:t>2 blocks of WBL=15 work hours per week</a:t>
            </a:r>
          </a:p>
          <a:p>
            <a:r>
              <a:rPr lang="en-US" sz="2800" dirty="0">
                <a:latin typeface="Cambria" panose="02040503050406030204" pitchFamily="18" charset="0"/>
              </a:rPr>
              <a:t>3 blocks of WBL= Must have approval</a:t>
            </a:r>
            <a:endParaRPr lang="en-US" sz="2800" dirty="0">
              <a:solidFill>
                <a:schemeClr val="tx1"/>
              </a:solidFill>
              <a:latin typeface="Cambria" panose="02040503050406030204" pitchFamily="18" charset="0"/>
            </a:endParaRPr>
          </a:p>
        </p:txBody>
      </p:sp>
      <p:pic>
        <p:nvPicPr>
          <p:cNvPr id="25" name="Audio 24">
            <a:hlinkClick r:id="" action="ppaction://media"/>
            <a:extLst>
              <a:ext uri="{FF2B5EF4-FFF2-40B4-BE49-F238E27FC236}">
                <a16:creationId xmlns:a16="http://schemas.microsoft.com/office/drawing/2014/main" id="{A322AE7E-8C5A-A808-4985-860512A0DC8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pic>
        <p:nvPicPr>
          <p:cNvPr id="4" name="Picture 3">
            <a:extLst>
              <a:ext uri="{FF2B5EF4-FFF2-40B4-BE49-F238E27FC236}">
                <a16:creationId xmlns:a16="http://schemas.microsoft.com/office/drawing/2014/main" id="{545DC4CE-8FE0-B23E-E0C9-44FAFB9A06CA}"/>
              </a:ext>
            </a:extLst>
          </p:cNvPr>
          <p:cNvPicPr>
            <a:picLocks noChangeAspect="1"/>
          </p:cNvPicPr>
          <p:nvPr/>
        </p:nvPicPr>
        <p:blipFill>
          <a:blip r:embed="rId6"/>
          <a:stretch>
            <a:fillRect/>
          </a:stretch>
        </p:blipFill>
        <p:spPr>
          <a:xfrm>
            <a:off x="5867400" y="4687824"/>
            <a:ext cx="1694835" cy="1694835"/>
          </a:xfrm>
          <a:prstGeom prst="rect">
            <a:avLst/>
          </a:prstGeom>
        </p:spPr>
      </p:pic>
    </p:spTree>
    <p:extLst>
      <p:ext uri="{BB962C8B-B14F-4D97-AF65-F5344CB8AC3E}">
        <p14:creationId xmlns:p14="http://schemas.microsoft.com/office/powerpoint/2010/main" val="1147472203"/>
      </p:ext>
    </p:extLst>
  </p:cSld>
  <p:clrMapOvr>
    <a:masterClrMapping/>
  </p:clrMapOvr>
  <mc:AlternateContent xmlns:mc="http://schemas.openxmlformats.org/markup-compatibility/2006" xmlns:p14="http://schemas.microsoft.com/office/powerpoint/2010/main">
    <mc:Choice Requires="p14">
      <p:transition spd="slow" p14:dur="1500" advTm="64091">
        <p:random/>
      </p:transition>
    </mc:Choice>
    <mc:Fallback xmlns="">
      <p:transition spd="slow" advTm="6409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a:latin typeface="Footlight MT Light" panose="0204060206030A020304" pitchFamily="18" charset="0"/>
              </a:rPr>
              <a:t>Attendance &amp; Record Keeping</a:t>
            </a:r>
          </a:p>
        </p:txBody>
      </p:sp>
      <p:sp>
        <p:nvSpPr>
          <p:cNvPr id="3" name="Content Placeholder 2"/>
          <p:cNvSpPr>
            <a:spLocks noGrp="1"/>
          </p:cNvSpPr>
          <p:nvPr>
            <p:ph idx="1"/>
          </p:nvPr>
        </p:nvSpPr>
        <p:spPr>
          <a:xfrm>
            <a:off x="1219200" y="1676400"/>
            <a:ext cx="6571343" cy="3288635"/>
          </a:xfrm>
        </p:spPr>
        <p:txBody>
          <a:bodyPr>
            <a:normAutofit fontScale="85000" lnSpcReduction="20000"/>
          </a:bodyPr>
          <a:lstStyle/>
          <a:p>
            <a:r>
              <a:rPr lang="en-US" sz="2800" dirty="0">
                <a:solidFill>
                  <a:schemeClr val="tx1"/>
                </a:solidFill>
                <a:latin typeface="Cambria" panose="02040503050406030204" pitchFamily="18" charset="0"/>
              </a:rPr>
              <a:t>WBL attendance will be kept by signing in and out through your coordinator</a:t>
            </a:r>
          </a:p>
          <a:p>
            <a:r>
              <a:rPr lang="en-US" sz="2800" dirty="0">
                <a:latin typeface="Cambria" panose="02040503050406030204" pitchFamily="18" charset="0"/>
              </a:rPr>
              <a:t>Counts on the coordinator evaluation – consistency. Failure to do so</a:t>
            </a:r>
            <a:r>
              <a:rPr lang="en-US" sz="2800" dirty="0">
                <a:solidFill>
                  <a:schemeClr val="tx1"/>
                </a:solidFill>
                <a:latin typeface="Cambria" panose="02040503050406030204" pitchFamily="18" charset="0"/>
              </a:rPr>
              <a:t> is considered skipping and will result in a discipline referral</a:t>
            </a:r>
          </a:p>
          <a:p>
            <a:r>
              <a:rPr lang="en-US" sz="2800" dirty="0">
                <a:solidFill>
                  <a:schemeClr val="tx1"/>
                </a:solidFill>
                <a:latin typeface="Cambria" panose="02040503050406030204" pitchFamily="18" charset="0"/>
              </a:rPr>
              <a:t>Your WBL Coordinator will give you details on when and where to sign in or out until you are fully released as a WBL student</a:t>
            </a:r>
          </a:p>
        </p:txBody>
      </p:sp>
      <p:pic>
        <p:nvPicPr>
          <p:cNvPr id="20" name="Audio 19">
            <a:hlinkClick r:id="" action="ppaction://media"/>
            <a:extLst>
              <a:ext uri="{FF2B5EF4-FFF2-40B4-BE49-F238E27FC236}">
                <a16:creationId xmlns:a16="http://schemas.microsoft.com/office/drawing/2014/main" id="{5AA05A37-57FD-01BA-933E-D29C4E87B81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315200" y="4771561"/>
            <a:ext cx="2057400" cy="2057400"/>
          </a:xfrm>
          <a:prstGeom prst="ellipse">
            <a:avLst/>
          </a:prstGeom>
        </p:spPr>
      </p:pic>
      <p:pic>
        <p:nvPicPr>
          <p:cNvPr id="4" name="Picture 3">
            <a:extLst>
              <a:ext uri="{FF2B5EF4-FFF2-40B4-BE49-F238E27FC236}">
                <a16:creationId xmlns:a16="http://schemas.microsoft.com/office/drawing/2014/main" id="{034BA67E-3E61-345C-01C6-3FD2A02ECD4F}"/>
              </a:ext>
            </a:extLst>
          </p:cNvPr>
          <p:cNvPicPr>
            <a:picLocks noChangeAspect="1"/>
          </p:cNvPicPr>
          <p:nvPr/>
        </p:nvPicPr>
        <p:blipFill>
          <a:blip r:embed="rId6"/>
          <a:stretch>
            <a:fillRect/>
          </a:stretch>
        </p:blipFill>
        <p:spPr>
          <a:xfrm>
            <a:off x="6095708" y="4952843"/>
            <a:ext cx="1694835" cy="1694835"/>
          </a:xfrm>
          <a:prstGeom prst="rect">
            <a:avLst/>
          </a:prstGeom>
        </p:spPr>
      </p:pic>
    </p:spTree>
    <p:extLst>
      <p:ext uri="{BB962C8B-B14F-4D97-AF65-F5344CB8AC3E}">
        <p14:creationId xmlns:p14="http://schemas.microsoft.com/office/powerpoint/2010/main" val="870836775"/>
      </p:ext>
    </p:extLst>
  </p:cSld>
  <p:clrMapOvr>
    <a:masterClrMapping/>
  </p:clrMapOvr>
  <mc:AlternateContent xmlns:mc="http://schemas.openxmlformats.org/markup-compatibility/2006" xmlns:p14="http://schemas.microsoft.com/office/powerpoint/2010/main">
    <mc:Choice Requires="p14">
      <p:transition spd="slow" p14:dur="1500" advTm="48930">
        <p:random/>
      </p:transition>
    </mc:Choice>
    <mc:Fallback xmlns="">
      <p:transition spd="slow" advTm="4893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04B663"/>
      </a:accent4>
      <a:accent5>
        <a:srgbClr val="DF8822"/>
      </a:accent5>
      <a:accent6>
        <a:srgbClr val="BC410A"/>
      </a:accent6>
      <a:hlink>
        <a:srgbClr val="5977C4"/>
      </a:hlink>
      <a:folHlink>
        <a:srgbClr val="0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04B663"/>
    </a:accent4>
    <a:accent5>
      <a:srgbClr val="DF8822"/>
    </a:accent5>
    <a:accent6>
      <a:srgbClr val="BC410A"/>
    </a:accent6>
    <a:hlink>
      <a:srgbClr val="5977C4"/>
    </a:hlink>
    <a:folHlink>
      <a:srgbClr val="01A9BF"/>
    </a:folHlink>
  </a:clrScheme>
</a:themeOverride>
</file>

<file path=docProps/app.xml><?xml version="1.0" encoding="utf-8"?>
<Properties xmlns="http://schemas.openxmlformats.org/officeDocument/2006/extended-properties" xmlns:vt="http://schemas.openxmlformats.org/officeDocument/2006/docPropsVTypes">
  <Template/>
  <TotalTime>3669</TotalTime>
  <Words>1355</Words>
  <Application>Microsoft Office PowerPoint</Application>
  <PresentationFormat>On-screen Show (4:3)</PresentationFormat>
  <Paragraphs>180</Paragraphs>
  <Slides>25</Slides>
  <Notes>21</Notes>
  <HiddenSlides>0</HiddenSlides>
  <MMClips>25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Cambria</vt:lpstr>
      <vt:lpstr>Century Gothic</vt:lpstr>
      <vt:lpstr>Footlight MT Light</vt:lpstr>
      <vt:lpstr>Wingdings</vt:lpstr>
      <vt:lpstr>Gallery</vt:lpstr>
      <vt:lpstr>Welcome 2024-2025 WBL Students</vt:lpstr>
      <vt:lpstr>WBL Coordinator Information</vt:lpstr>
      <vt:lpstr>Goal of WBL  (Student Handbook)</vt:lpstr>
      <vt:lpstr>Placements</vt:lpstr>
      <vt:lpstr>Job Commitment</vt:lpstr>
      <vt:lpstr>Training Plan</vt:lpstr>
      <vt:lpstr>Employer/Coordinator Evaluations</vt:lpstr>
      <vt:lpstr>Hour Requirements</vt:lpstr>
      <vt:lpstr>Attendance &amp; Record Keeping</vt:lpstr>
      <vt:lpstr>Dual Enrollment Students</vt:lpstr>
      <vt:lpstr>Meetings </vt:lpstr>
      <vt:lpstr>Time Sheets </vt:lpstr>
      <vt:lpstr>Communication</vt:lpstr>
      <vt:lpstr>Special Events</vt:lpstr>
      <vt:lpstr>Student Behavior &amp; Attitude</vt:lpstr>
      <vt:lpstr>Items to remember:</vt:lpstr>
      <vt:lpstr>Career Assignments Information</vt:lpstr>
      <vt:lpstr>TCSG (Technical College System of Georgia-GeorgiaBEST</vt:lpstr>
      <vt:lpstr>Grading Policy</vt:lpstr>
      <vt:lpstr>Employer Paperwork</vt:lpstr>
      <vt:lpstr>Safety Sheet</vt:lpstr>
      <vt:lpstr>“See Something, Say Something”</vt:lpstr>
      <vt:lpstr>WBL Graduation Cord</vt:lpstr>
      <vt:lpstr>Work-Based Learning</vt:lpstr>
      <vt:lpstr>Please Remember!</vt:lpstr>
    </vt:vector>
  </TitlesOfParts>
  <Company>Paulding County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Work-Based Learning</dc:title>
  <dc:creator>Paulding</dc:creator>
  <cp:lastModifiedBy>Monica F. Rydza</cp:lastModifiedBy>
  <cp:revision>175</cp:revision>
  <cp:lastPrinted>2018-07-25T20:06:23Z</cp:lastPrinted>
  <dcterms:created xsi:type="dcterms:W3CDTF">2011-07-21T17:19:25Z</dcterms:created>
  <dcterms:modified xsi:type="dcterms:W3CDTF">2024-08-01T18:43:52Z</dcterms:modified>
</cp:coreProperties>
</file>